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8" r:id="rId2"/>
    <p:sldId id="295" r:id="rId3"/>
    <p:sldId id="275" r:id="rId4"/>
    <p:sldId id="286" r:id="rId5"/>
    <p:sldId id="285" r:id="rId6"/>
    <p:sldId id="287" r:id="rId7"/>
    <p:sldId id="288" r:id="rId8"/>
    <p:sldId id="289" r:id="rId9"/>
    <p:sldId id="290" r:id="rId10"/>
    <p:sldId id="291" r:id="rId11"/>
    <p:sldId id="292" r:id="rId12"/>
    <p:sldId id="282" r:id="rId13"/>
    <p:sldId id="283" r:id="rId14"/>
    <p:sldId id="296" r:id="rId15"/>
    <p:sldId id="293" r:id="rId16"/>
    <p:sldId id="297" r:id="rId17"/>
    <p:sldId id="298" r:id="rId1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3" autoAdjust="0"/>
    <p:restoredTop sz="95294" autoAdjust="0"/>
  </p:normalViewPr>
  <p:slideViewPr>
    <p:cSldViewPr snapToGrid="0">
      <p:cViewPr>
        <p:scale>
          <a:sx n="75" d="100"/>
          <a:sy n="75" d="100"/>
        </p:scale>
        <p:origin x="372" y="168"/>
      </p:cViewPr>
      <p:guideLst>
        <p:guide orient="horz" pos="2160"/>
        <p:guide pos="384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0E08F2E-5F06-4CE2-A139-452A1382A6F0}" type="datetimeFigureOut">
              <a:rPr lang="en-US"/>
              <a:t>7/27/2025</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A4C5DC6-1594-414D-9341-ABA08739246C}" type="datetimeFigureOut">
              <a:rPr lang="en-US"/>
              <a:t>7/27/2025</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a:t>
            </a:fld>
            <a:endParaRPr lang="en-US"/>
          </a:p>
        </p:txBody>
      </p:sp>
    </p:spTree>
    <p:extLst>
      <p:ext uri="{BB962C8B-B14F-4D97-AF65-F5344CB8AC3E}">
        <p14:creationId xmlns:p14="http://schemas.microsoft.com/office/powerpoint/2010/main" val="33008298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1600200" y="0"/>
            <a:ext cx="5029200" cy="5943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751777" y="3019706"/>
            <a:ext cx="4846320" cy="2387600"/>
          </a:xfrm>
        </p:spPr>
        <p:txBody>
          <a:bodyPr anchor="b">
            <a:normAutofit/>
          </a:bodyPr>
          <a:lstStyle>
            <a:lvl1pPr algn="l">
              <a:lnSpc>
                <a:spcPct val="90000"/>
              </a:lnSpc>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1751777" y="5381894"/>
            <a:ext cx="4846320" cy="448056"/>
          </a:xfrm>
        </p:spPr>
        <p:txBody>
          <a:bodyPr>
            <a:normAutofit/>
          </a:bodyPr>
          <a:lstStyle>
            <a:lvl1pPr marL="0" indent="0" algn="l">
              <a:spcBef>
                <a:spcPts val="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a:p>
        </p:txBody>
      </p:sp>
      <p:pic>
        <p:nvPicPr>
          <p:cNvPr id="8" name="Picture 7" descr="Puffy white clouds in deep blue sky"/>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pic>
        <p:nvPicPr>
          <p:cNvPr id="10" name="Picture 9" descr="Closeup of plant shoo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9128" y="2057400"/>
            <a:ext cx="2060767" cy="3886200"/>
          </a:xfrm>
          <a:prstGeom prst="rect">
            <a:avLst/>
          </a:prstGeom>
        </p:spPr>
      </p:pic>
      <p:pic>
        <p:nvPicPr>
          <p:cNvPr id="11" name="Picture 10" descr="Waves"/>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909623" y="2057400"/>
            <a:ext cx="3282696" cy="3886200"/>
          </a:xfrm>
          <a:prstGeom prst="rect">
            <a:avLst/>
          </a:prstGeom>
        </p:spPr>
      </p:pic>
    </p:spTree>
    <p:extLst>
      <p:ext uri="{BB962C8B-B14F-4D97-AF65-F5344CB8AC3E}">
        <p14:creationId xmlns:p14="http://schemas.microsoft.com/office/powerpoint/2010/main" val="6987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C9B55A74-0919-413E-865C-E0E8D1722ED7}" type="datetime1">
              <a:rPr lang="en-US" smtClean="0"/>
              <a:pPr/>
              <a:t>7/27/2025</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72070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190500"/>
            <a:ext cx="2057400" cy="59864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190500"/>
            <a:ext cx="7734300" cy="5986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25BFE46A-5893-4F80-829A-F37AF8AAC03B}" type="datetime1">
              <a:rPr lang="en-US" smtClean="0"/>
              <a:pPr/>
              <a:t>7/27/2025</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0210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Slide Number Placeholder 5"/>
          <p:cNvSpPr>
            <a:spLocks noGrp="1"/>
          </p:cNvSpPr>
          <p:nvPr>
            <p:ph type="sldNum" sz="quarter" idx="12"/>
          </p:nvPr>
        </p:nvSpPr>
        <p:spPr/>
        <p:txBody>
          <a:bodyPr/>
          <a:lstStyle/>
          <a:p>
            <a:fld id="{9CD8D479-8942-46E8-A226-A4E01F7A105C}" type="slidenum">
              <a:rPr/>
              <a:t>‹#›</a:t>
            </a:fld>
            <a:endParaRPr/>
          </a:p>
        </p:txBody>
      </p:sp>
      <p:sp>
        <p:nvSpPr>
          <p:cNvPr id="4" name="Date Placeholder 3"/>
          <p:cNvSpPr>
            <a:spLocks noGrp="1"/>
          </p:cNvSpPr>
          <p:nvPr>
            <p:ph type="dt" sz="half" idx="10"/>
          </p:nvPr>
        </p:nvSpPr>
        <p:spPr/>
        <p:txBody>
          <a:bodyPr/>
          <a:lstStyle/>
          <a:p>
            <a:fld id="{6DD1B487-36FD-4CED-B07A-1A81FC6540B1}" type="datetime1">
              <a:rPr lang="en-US" smtClean="0"/>
              <a:pPr/>
              <a:t>7/27/2025</a:t>
            </a:fld>
            <a:endParaRPr lang="en-US" dirty="0"/>
          </a:p>
        </p:txBody>
      </p:sp>
      <p:sp>
        <p:nvSpPr>
          <p:cNvPr id="5" name="Footer Placeholder 4"/>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405116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600199" y="2059146"/>
            <a:ext cx="7199696" cy="3886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751777" y="2263913"/>
            <a:ext cx="6949440" cy="3143393"/>
          </a:xfrm>
        </p:spPr>
        <p:txBody>
          <a:bodyPr anchor="b"/>
          <a:lstStyle>
            <a:lvl1pPr>
              <a:defRPr sz="600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1751777" y="5381893"/>
            <a:ext cx="6949440" cy="449523"/>
          </a:xfrm>
        </p:spPr>
        <p:txBody>
          <a:bodyPr/>
          <a:lstStyle>
            <a:lvl1pPr marL="0" indent="0">
              <a:spcBef>
                <a:spcPts val="0"/>
              </a:spcBef>
              <a:buNone/>
              <a:defRPr sz="240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pic>
        <p:nvPicPr>
          <p:cNvPr id="11" name="Picture 10" descr="Closeup of green plants"/>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2059146"/>
            <a:ext cx="1490472" cy="3886200"/>
          </a:xfrm>
          <a:prstGeom prst="rect">
            <a:avLst/>
          </a:prstGeom>
        </p:spPr>
      </p:pic>
      <p:pic>
        <p:nvPicPr>
          <p:cNvPr id="9" name="Picture 8" descr="Waves"/>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909623" y="2059146"/>
            <a:ext cx="3282696" cy="3886200"/>
          </a:xfrm>
          <a:prstGeom prst="rect">
            <a:avLst/>
          </a:prstGeom>
        </p:spPr>
      </p:pic>
    </p:spTree>
    <p:extLst>
      <p:ext uri="{BB962C8B-B14F-4D97-AF65-F5344CB8AC3E}">
        <p14:creationId xmlns:p14="http://schemas.microsoft.com/office/powerpoint/2010/main" val="128989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3768">
          <p15:clr>
            <a:srgbClr val="FDE53C"/>
          </p15:clr>
        </p15:guide>
        <p15:guide id="2" orient="horz" pos="1296">
          <p15:clr>
            <a:srgbClr val="FDE53C"/>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7/27/2025</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7816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409699" y="1554480"/>
            <a:ext cx="4608576"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09699" y="2434147"/>
            <a:ext cx="4608576"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172200" y="1554480"/>
            <a:ext cx="4610100" cy="823912"/>
          </a:xfrm>
        </p:spPr>
        <p:txBody>
          <a:bodyPr anchor="b">
            <a:norm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434147"/>
            <a:ext cx="4610100" cy="3811271"/>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Slide Number Placeholder 8"/>
          <p:cNvSpPr>
            <a:spLocks noGrp="1"/>
          </p:cNvSpPr>
          <p:nvPr>
            <p:ph type="sldNum" sz="quarter" idx="12"/>
          </p:nvPr>
        </p:nvSpPr>
        <p:spPr/>
        <p:txBody>
          <a:bodyPr/>
          <a:lstStyle/>
          <a:p>
            <a:fld id="{9CD8D479-8942-46E8-A226-A4E01F7A105C}" type="slidenum">
              <a:rPr/>
              <a:t>‹#›</a:t>
            </a:fld>
            <a:endParaRPr dirty="0"/>
          </a:p>
        </p:txBody>
      </p:sp>
      <p:sp>
        <p:nvSpPr>
          <p:cNvPr id="7" name="Date Placeholder 6"/>
          <p:cNvSpPr>
            <a:spLocks noGrp="1"/>
          </p:cNvSpPr>
          <p:nvPr>
            <p:ph type="dt" sz="half" idx="10"/>
          </p:nvPr>
        </p:nvSpPr>
        <p:spPr/>
        <p:txBody>
          <a:bodyPr/>
          <a:lstStyle/>
          <a:p>
            <a:fld id="{94C81B4D-F060-418E-A958-B2BDC1A258F8}" type="datetime1">
              <a:rPr lang="en-US" smtClean="0"/>
              <a:pPr/>
              <a:t>7/27/2025</a:t>
            </a:fld>
            <a:endParaRPr lang="en-US" dirty="0"/>
          </a:p>
        </p:txBody>
      </p:sp>
      <p:sp>
        <p:nvSpPr>
          <p:cNvPr id="8" name="Footer Placeholder 7"/>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827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Slide Number Placeholder 4"/>
          <p:cNvSpPr>
            <a:spLocks noGrp="1"/>
          </p:cNvSpPr>
          <p:nvPr>
            <p:ph type="sldNum" sz="quarter" idx="12"/>
          </p:nvPr>
        </p:nvSpPr>
        <p:spPr/>
        <p:txBody>
          <a:bodyPr/>
          <a:lstStyle/>
          <a:p>
            <a:fld id="{9CD8D479-8942-46E8-A226-A4E01F7A105C}" type="slidenum">
              <a:rPr/>
              <a:t>‹#›</a:t>
            </a:fld>
            <a:endParaRPr/>
          </a:p>
        </p:txBody>
      </p:sp>
      <p:sp>
        <p:nvSpPr>
          <p:cNvPr id="3" name="Date Placeholder 2"/>
          <p:cNvSpPr>
            <a:spLocks noGrp="1"/>
          </p:cNvSpPr>
          <p:nvPr>
            <p:ph type="dt" sz="half" idx="10"/>
          </p:nvPr>
        </p:nvSpPr>
        <p:spPr/>
        <p:txBody>
          <a:bodyPr/>
          <a:lstStyle/>
          <a:p>
            <a:fld id="{9386AC23-C97B-41FB-9B89-C7FE0FB631CA}" type="datetime1">
              <a:rPr lang="en-US" smtClean="0"/>
              <a:pPr/>
              <a:t>7/27/2025</a:t>
            </a:fld>
            <a:endParaRPr lang="en-US" dirty="0"/>
          </a:p>
        </p:txBody>
      </p:sp>
      <p:sp>
        <p:nvSpPr>
          <p:cNvPr id="4" name="Footer Placeholder 3"/>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87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7/27/2025</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4" y="919616"/>
            <a:ext cx="4155622" cy="2532888"/>
          </a:xfrm>
        </p:spPr>
        <p:txBody>
          <a:bodyPr anchor="b"/>
          <a:lstStyle>
            <a:lvl1pPr>
              <a:defRPr sz="3200"/>
            </a:lvl1pPr>
          </a:lstStyle>
          <a:p>
            <a:r>
              <a:rPr lang="en-US" smtClean="0"/>
              <a:t>Click to edit Master title style</a:t>
            </a:r>
            <a:endParaRPr/>
          </a:p>
        </p:txBody>
      </p:sp>
      <p:sp>
        <p:nvSpPr>
          <p:cNvPr id="3" name="Content Placeholder 2"/>
          <p:cNvSpPr>
            <a:spLocks noGrp="1"/>
          </p:cNvSpPr>
          <p:nvPr>
            <p:ph idx="1"/>
          </p:nvPr>
        </p:nvSpPr>
        <p:spPr>
          <a:xfrm>
            <a:off x="1409699" y="915923"/>
            <a:ext cx="5216979" cy="5065776"/>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682434" y="3502152"/>
            <a:ext cx="4155622" cy="2479548"/>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BA2A3310-D664-4933-9402-AB5DB0887727}" type="datetime1">
              <a:rPr lang="en-US" smtClean="0"/>
              <a:pPr/>
              <a:t>7/27/2025</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302354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82435" y="919616"/>
            <a:ext cx="4155622" cy="2532888"/>
          </a:xfrm>
        </p:spPr>
        <p:txBody>
          <a:bodyPr anchor="b"/>
          <a:lstStyle>
            <a:lvl1pPr>
              <a:defRPr sz="3200"/>
            </a:lvl1pPr>
          </a:lstStyle>
          <a:p>
            <a:r>
              <a:rPr lang="en-US" smtClean="0"/>
              <a:t>Click to edit Master title style</a:t>
            </a:r>
            <a:endParaRPr dirty="0"/>
          </a:p>
        </p:txBody>
      </p:sp>
      <p:sp>
        <p:nvSpPr>
          <p:cNvPr id="3" name="Picture Placeholder 2" descr="An empty placeholder to add an image. Click on the placeholder and select the image that you wish to add"/>
          <p:cNvSpPr>
            <a:spLocks noGrp="1"/>
          </p:cNvSpPr>
          <p:nvPr>
            <p:ph type="pic" idx="1"/>
          </p:nvPr>
        </p:nvSpPr>
        <p:spPr>
          <a:xfrm>
            <a:off x="0" y="915923"/>
            <a:ext cx="6626677" cy="5065776"/>
          </a:xfrm>
        </p:spPr>
        <p:txBody>
          <a:bodyPr tIns="1371600">
            <a:normAutofit/>
          </a:bodyPr>
          <a:lstStyle>
            <a:lvl1pPr marL="0" indent="0" algn="ctr">
              <a:spcBef>
                <a:spcPts val="0"/>
              </a:spcBef>
              <a:buNone/>
              <a:defRPr sz="2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682435" y="3502152"/>
            <a:ext cx="4155622" cy="2479547"/>
          </a:xfrm>
        </p:spPr>
        <p:txBody>
          <a:bodyPr>
            <a:normAutofit/>
          </a:bodyPr>
          <a:lstStyle>
            <a:lvl1pPr marL="0" indent="0">
              <a:spcBef>
                <a:spcPts val="9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E1447A63-5E3D-469C-A0D1-119323F4F95E}" type="datetime1">
              <a:rPr lang="en-US" smtClean="0"/>
              <a:pPr/>
              <a:t>7/27/2025</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1642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609344" y="6629400"/>
            <a:ext cx="10582656" cy="228600"/>
          </a:xfrm>
          <a:prstGeom prst="rect">
            <a:avLst/>
          </a:prstGeom>
          <a:gradFill>
            <a:gsLst>
              <a:gs pos="0">
                <a:schemeClr val="accent1">
                  <a:lumMod val="35000"/>
                  <a:lumOff val="65000"/>
                </a:schemeClr>
              </a:gs>
              <a:gs pos="100000">
                <a:schemeClr val="accent1">
                  <a:lumMod val="35000"/>
                  <a:lumOff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schemeClr val="accent1">
                  <a:lumMod val="75000"/>
                </a:schemeClr>
              </a:solidFill>
            </a:endParaRPr>
          </a:p>
        </p:txBody>
      </p:sp>
      <p:sp>
        <p:nvSpPr>
          <p:cNvPr id="2" name="Title Placeholder 1"/>
          <p:cNvSpPr>
            <a:spLocks noGrp="1"/>
          </p:cNvSpPr>
          <p:nvPr>
            <p:ph type="title"/>
          </p:nvPr>
        </p:nvSpPr>
        <p:spPr>
          <a:xfrm>
            <a:off x="1410026" y="276087"/>
            <a:ext cx="9371949" cy="1183566"/>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410027" y="1566001"/>
            <a:ext cx="9371948" cy="4620682"/>
          </a:xfrm>
          <a:prstGeom prst="rect">
            <a:avLst/>
          </a:prstGeom>
        </p:spPr>
        <p:txBody>
          <a:bodyPr vert="horz" lIns="91440" tIns="45720" rIns="91440" bIns="45720" rtlCol="0">
            <a:normAutofit/>
          </a:bodyPr>
          <a:lstStyle/>
          <a:p>
            <a:pPr lvl="0"/>
            <a:r>
              <a:rPr lang="en-US" dirty="0"/>
              <a:t>E</a:t>
            </a:r>
            <a:r>
              <a:rPr dirty="0"/>
              <a:t>dit Master text styles</a:t>
            </a:r>
          </a:p>
          <a:p>
            <a:pPr lvl="1"/>
            <a:r>
              <a:rPr dirty="0"/>
              <a:t>Second level</a:t>
            </a:r>
          </a:p>
          <a:p>
            <a:pPr lvl="2"/>
            <a:r>
              <a:rPr dirty="0"/>
              <a:t>Third level</a:t>
            </a:r>
          </a:p>
          <a:p>
            <a:pPr lvl="3"/>
            <a:r>
              <a:rPr dirty="0"/>
              <a:t>Fourth level</a:t>
            </a:r>
          </a:p>
          <a:p>
            <a:pPr lvl="4"/>
            <a:r>
              <a:rPr dirty="0"/>
              <a:t>Fifth level</a:t>
            </a:r>
          </a:p>
        </p:txBody>
      </p:sp>
      <p:sp>
        <p:nvSpPr>
          <p:cNvPr id="6" name="Slide Number Placeholder 5"/>
          <p:cNvSpPr>
            <a:spLocks noGrp="1"/>
          </p:cNvSpPr>
          <p:nvPr>
            <p:ph type="sldNum" sz="quarter" idx="4"/>
          </p:nvPr>
        </p:nvSpPr>
        <p:spPr>
          <a:xfrm>
            <a:off x="0" y="6629400"/>
            <a:ext cx="41040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9CD8D479-8942-46E8-A226-A4E01F7A105C}" type="slidenum">
              <a:rPr lang="en-US" smtClean="0"/>
              <a:pPr/>
              <a:t>‹#›</a:t>
            </a:fld>
            <a:endParaRPr lang="en-US" dirty="0"/>
          </a:p>
        </p:txBody>
      </p:sp>
      <p:sp>
        <p:nvSpPr>
          <p:cNvPr id="4" name="Date Placeholder 3"/>
          <p:cNvSpPr>
            <a:spLocks noGrp="1"/>
          </p:cNvSpPr>
          <p:nvPr>
            <p:ph type="dt" sz="half" idx="2"/>
          </p:nvPr>
        </p:nvSpPr>
        <p:spPr>
          <a:xfrm>
            <a:off x="453403" y="6629400"/>
            <a:ext cx="1000662" cy="228600"/>
          </a:xfrm>
          <a:prstGeom prst="rect">
            <a:avLst/>
          </a:prstGeom>
        </p:spPr>
        <p:txBody>
          <a:bodyPr vert="horz" lIns="91440" tIns="45720" rIns="91440" bIns="45720" rtlCol="0" anchor="ctr"/>
          <a:lstStyle>
            <a:lvl1pPr algn="r">
              <a:defRPr sz="1100">
                <a:solidFill>
                  <a:schemeClr val="accent1">
                    <a:lumMod val="50000"/>
                  </a:schemeClr>
                </a:solidFill>
              </a:defRPr>
            </a:lvl1pPr>
          </a:lstStyle>
          <a:p>
            <a:fld id="{1E56E745-E731-42F7-BC46-83DD513FC98F}" type="datetime1">
              <a:rPr lang="en-US" smtClean="0"/>
              <a:pPr/>
              <a:t>7/27/2025</a:t>
            </a:fld>
            <a:endParaRPr lang="en-US" dirty="0"/>
          </a:p>
        </p:txBody>
      </p:sp>
      <p:sp>
        <p:nvSpPr>
          <p:cNvPr id="5" name="Footer Placeholder 4"/>
          <p:cNvSpPr>
            <a:spLocks noGrp="1"/>
          </p:cNvSpPr>
          <p:nvPr>
            <p:ph type="ftr" sz="quarter" idx="3"/>
          </p:nvPr>
        </p:nvSpPr>
        <p:spPr>
          <a:xfrm>
            <a:off x="1637716" y="6629400"/>
            <a:ext cx="9144259" cy="228600"/>
          </a:xfrm>
          <a:prstGeom prst="rect">
            <a:avLst/>
          </a:prstGeom>
        </p:spPr>
        <p:txBody>
          <a:bodyPr vert="horz" lIns="91440" tIns="45720" rIns="91440" bIns="45720" rtlCol="0" anchor="ctr"/>
          <a:lstStyle>
            <a:lvl1pPr algn="l">
              <a:defRPr sz="1100">
                <a:solidFill>
                  <a:schemeClr val="accent1">
                    <a:lumMod val="50000"/>
                  </a:schemeClr>
                </a:solidFill>
              </a:defRPr>
            </a:lvl1pPr>
          </a:lstStyle>
          <a:p>
            <a:r>
              <a:rPr lang="en-US"/>
              <a:t>Add a footer</a:t>
            </a:r>
            <a:endParaRPr lang="en-US" dirty="0"/>
          </a:p>
        </p:txBody>
      </p:sp>
    </p:spTree>
    <p:extLst>
      <p:ext uri="{BB962C8B-B14F-4D97-AF65-F5344CB8AC3E}">
        <p14:creationId xmlns:p14="http://schemas.microsoft.com/office/powerpoint/2010/main" val="2866046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p:titleStyle>
    <p:bodyStyle>
      <a:lvl1pPr marL="210312" indent="-210312" algn="l" defTabSz="914400" rtl="0" eaLnBrk="1" latinLnBrk="0" hangingPunct="1">
        <a:lnSpc>
          <a:spcPct val="90000"/>
        </a:lnSpc>
        <a:spcBef>
          <a:spcPts val="1100"/>
        </a:spcBef>
        <a:buFont typeface="Arial" panose="020B0604020202020204" pitchFamily="34" charset="0"/>
        <a:buChar char="•"/>
        <a:defRPr sz="2200" kern="1200">
          <a:solidFill>
            <a:schemeClr val="tx1"/>
          </a:solidFill>
          <a:latin typeface="+mn-lt"/>
          <a:ea typeface="+mn-ea"/>
          <a:cs typeface="+mn-cs"/>
        </a:defRPr>
      </a:lvl1pPr>
      <a:lvl2pPr marL="438912" indent="-155448" algn="l" defTabSz="914400" rtl="0" eaLnBrk="1" latinLnBrk="0" hangingPunct="1">
        <a:lnSpc>
          <a:spcPct val="90000"/>
        </a:lnSpc>
        <a:spcBef>
          <a:spcPts val="400"/>
        </a:spcBef>
        <a:buFont typeface="Arial" panose="020B0604020202020204" pitchFamily="34" charset="0"/>
        <a:buChar char="•"/>
        <a:defRPr sz="1800" kern="1200">
          <a:solidFill>
            <a:schemeClr val="tx1"/>
          </a:solidFill>
          <a:latin typeface="+mn-lt"/>
          <a:ea typeface="+mn-ea"/>
          <a:cs typeface="+mn-cs"/>
        </a:defRPr>
      </a:lvl2pPr>
      <a:lvl3pPr marL="676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905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4pPr>
      <a:lvl5pPr marL="11338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cnep.tamucc.edu/ctc.html" TargetMode="External"/><Relationship Id="rId2" Type="http://schemas.openxmlformats.org/officeDocument/2006/relationships/hyperlink" Target="http://www.circlesofcareinc.org/" TargetMode="External"/><Relationship Id="rId1" Type="http://schemas.openxmlformats.org/officeDocument/2006/relationships/slideLayout" Target="../slideLayouts/slideLayout8.xml"/><Relationship Id="rId4" Type="http://schemas.openxmlformats.org/officeDocument/2006/relationships/hyperlink" Target="http://www.dfps.state.gov/"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https://developingchild.harvard.edu/resources/inbriefs/inbrief-the-science-of-neglect/" TargetMode="External"/><Relationship Id="rId2" Type="http://schemas.openxmlformats.org/officeDocument/2006/relationships/hyperlink" Target="https://resilienteducator.com/classroom-resources/this-is-a-students-brain-on-trauma/" TargetMode="External"/><Relationship Id="rId1" Type="http://schemas.openxmlformats.org/officeDocument/2006/relationships/slideLayout" Target="../slideLayouts/slideLayout9.xml"/><Relationship Id="rId6" Type="http://schemas.openxmlformats.org/officeDocument/2006/relationships/hyperlink" Target="https://resilienteducator.com/classroom-resources/trauma-informed-teaching-tips/" TargetMode="External"/><Relationship Id="rId5" Type="http://schemas.openxmlformats.org/officeDocument/2006/relationships/hyperlink" Target="https://pubmed.ncbi.nlm.nih.gov/8734546/" TargetMode="External"/><Relationship Id="rId4" Type="http://schemas.openxmlformats.org/officeDocument/2006/relationships/hyperlink" Target="https://www.nature.com/articles/npjscilearn201611"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hs.calallen.org/high-school-counselors/community-resources" TargetMode="External"/><Relationship Id="rId7" Type="http://schemas.openxmlformats.org/officeDocument/2006/relationships/hyperlink" Target="https://teachers.institute/socio-emotional-development-children/helping-neglected-abused-children-guide/" TargetMode="External"/><Relationship Id="rId2" Type="http://schemas.openxmlformats.org/officeDocument/2006/relationships/hyperlink" Target="https://www.jpedhc.org/article/s0891-5245(14)00344-7/fulltext" TargetMode="External"/><Relationship Id="rId1" Type="http://schemas.openxmlformats.org/officeDocument/2006/relationships/slideLayout" Target="../slideLayouts/slideLayout9.xml"/><Relationship Id="rId6" Type="http://schemas.openxmlformats.org/officeDocument/2006/relationships/hyperlink" Target="https://cdn-assets.understood.org/p0qf7j048i0q/4Tpnck45YT23cvIPAi8CE6/656fb3f5c2f53c8f704e429dbc2e8320/" TargetMode="External"/><Relationship Id="rId5" Type="http://schemas.openxmlformats.org/officeDocument/2006/relationships/hyperlink" Target="https://www.nature.com/articles/s41539-023-00199-2" TargetMode="External"/><Relationship Id="rId4" Type="http://schemas.openxmlformats.org/officeDocument/2006/relationships/hyperlink" Target="https://www.cdc.gov/children-mental-health/data-research/index.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teencounseling.com/" TargetMode="External"/><Relationship Id="rId7" Type="http://schemas.openxmlformats.org/officeDocument/2006/relationships/hyperlink" Target="https://pmc.ncbi.nlm.nih.gov/articles/PMC4687959/" TargetMode="External"/><Relationship Id="rId2" Type="http://schemas.openxmlformats.org/officeDocument/2006/relationships/hyperlink" Target="https://www.mayoclinic.org/diseases-conditions/depression/symptoms-causes/syc-20356007" TargetMode="External"/><Relationship Id="rId1" Type="http://schemas.openxmlformats.org/officeDocument/2006/relationships/slideLayout" Target="../slideLayouts/slideLayout9.xml"/><Relationship Id="rId6" Type="http://schemas.openxmlformats.org/officeDocument/2006/relationships/hyperlink" Target="https://www.verywellmind.com/the-mental-health-effects-of-living-in-foster-care-5216614" TargetMode="External"/><Relationship Id="rId5" Type="http://schemas.openxmlformats.org/officeDocument/2006/relationships/hyperlink" Target="https://ibcces.org/blog/2019/05/01/impact-anxiety-depression-student-progress/" TargetMode="External"/><Relationship Id="rId4" Type="http://schemas.openxmlformats.org/officeDocument/2006/relationships/hyperlink" Target="https://ibcces.org/blog/2019/03/12/teachers-fight-depression-mental-health-disorder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pmc.ncbi.nlm.nih.gov/articles/PMC3402358/" TargetMode="External"/><Relationship Id="rId2" Type="http://schemas.openxmlformats.org/officeDocument/2006/relationships/hyperlink" Target="https://www.crisisprevention.com/blog/education/the-impact-of-stress-and-trauma-on-student-behavior-and-academic-performance/" TargetMode="External"/><Relationship Id="rId1" Type="http://schemas.openxmlformats.org/officeDocument/2006/relationships/slideLayout" Target="../slideLayouts/slideLayout9.xml"/><Relationship Id="rId4" Type="http://schemas.openxmlformats.org/officeDocument/2006/relationships/hyperlink" Target="https://www.feedamerica.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feedingamerica.org/" TargetMode="External"/><Relationship Id="rId2" Type="http://schemas.openxmlformats.org/officeDocument/2006/relationships/hyperlink" Target="https://www.facebook.com/CorpusChristiPD/"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teencounseling.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tel:+1-361-510-6939" TargetMode="External"/><Relationship Id="rId2" Type="http://schemas.openxmlformats.org/officeDocument/2006/relationships/hyperlink" Target="https://aisnsw.edu.au/Services/PL/SW/Documents/157496_Heidi_Lyneham_The_Impact_of_Anxiety_on_Student_Performance.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777" y="2755011"/>
            <a:ext cx="4846320" cy="2387600"/>
          </a:xfrm>
        </p:spPr>
        <p:txBody>
          <a:bodyPr>
            <a:normAutofit fontScale="90000"/>
          </a:bodyPr>
          <a:lstStyle/>
          <a:p>
            <a:pPr algn="ctr"/>
            <a:r>
              <a:rPr lang="en-US" dirty="0" smtClean="0"/>
              <a:t>Impact of </a:t>
            </a:r>
            <a:br>
              <a:rPr lang="en-US" dirty="0" smtClean="0"/>
            </a:br>
            <a:r>
              <a:rPr lang="en-US" dirty="0" smtClean="0"/>
              <a:t>Societal and Cultural Issues on the Learner</a:t>
            </a:r>
            <a:endParaRPr lang="en-US" dirty="0"/>
          </a:p>
        </p:txBody>
      </p:sp>
      <p:sp>
        <p:nvSpPr>
          <p:cNvPr id="3" name="Subtitle 2"/>
          <p:cNvSpPr>
            <a:spLocks noGrp="1"/>
          </p:cNvSpPr>
          <p:nvPr>
            <p:ph type="subTitle" idx="1"/>
          </p:nvPr>
        </p:nvSpPr>
        <p:spPr>
          <a:xfrm>
            <a:off x="1751777" y="5296443"/>
            <a:ext cx="4846320" cy="448056"/>
          </a:xfrm>
        </p:spPr>
        <p:txBody>
          <a:bodyPr>
            <a:normAutofit fontScale="85000" lnSpcReduction="10000"/>
          </a:bodyPr>
          <a:lstStyle/>
          <a:p>
            <a:pPr algn="ctr"/>
            <a:r>
              <a:rPr lang="en-US" dirty="0" smtClean="0"/>
              <a:t>The Need for Understanding, Empathy, and  Support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5014" y="1582115"/>
            <a:ext cx="3276986" cy="4349454"/>
          </a:xfrm>
          <a:prstGeom prst="rect">
            <a:avLst/>
          </a:prstGeom>
        </p:spPr>
      </p:pic>
      <p:sp>
        <p:nvSpPr>
          <p:cNvPr id="5" name="TextBox 4"/>
          <p:cNvSpPr txBox="1"/>
          <p:nvPr/>
        </p:nvSpPr>
        <p:spPr>
          <a:xfrm>
            <a:off x="2744064" y="5562237"/>
            <a:ext cx="2861745" cy="369332"/>
          </a:xfrm>
          <a:prstGeom prst="rect">
            <a:avLst/>
          </a:prstGeom>
          <a:noFill/>
        </p:spPr>
        <p:txBody>
          <a:bodyPr wrap="none" rtlCol="0">
            <a:spAutoFit/>
          </a:bodyPr>
          <a:lstStyle/>
          <a:p>
            <a:r>
              <a:rPr lang="en-US" dirty="0" smtClean="0">
                <a:solidFill>
                  <a:schemeClr val="bg2">
                    <a:lumMod val="90000"/>
                  </a:schemeClr>
                </a:solidFill>
              </a:rPr>
              <a:t>Presented by: Andres Garcia</a:t>
            </a:r>
            <a:endParaRPr lang="en-US" dirty="0">
              <a:solidFill>
                <a:schemeClr val="bg2">
                  <a:lumMod val="90000"/>
                </a:schemeClr>
              </a:solidFill>
            </a:endParaRPr>
          </a:p>
        </p:txBody>
      </p:sp>
    </p:spTree>
    <p:extLst>
      <p:ext uri="{BB962C8B-B14F-4D97-AF65-F5344CB8AC3E}">
        <p14:creationId xmlns:p14="http://schemas.microsoft.com/office/powerpoint/2010/main" val="426154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734" y="328744"/>
            <a:ext cx="4918585" cy="473063"/>
          </a:xfrm>
        </p:spPr>
        <p:txBody>
          <a:bodyPr>
            <a:normAutofit/>
          </a:bodyPr>
          <a:lstStyle/>
          <a:p>
            <a:r>
              <a:rPr lang="fr-FR" sz="2400" b="1" u="sng" dirty="0" smtClean="0">
                <a:latin typeface="Aldine401 BT" panose="02020602060306020A03" pitchFamily="18" charset="0"/>
              </a:rPr>
              <a:t>Ian: </a:t>
            </a:r>
            <a:r>
              <a:rPr lang="fr-FR" sz="2400" b="1" u="sng" dirty="0" err="1" smtClean="0">
                <a:latin typeface="Aldine401 BT" panose="02020602060306020A03" pitchFamily="18" charset="0"/>
              </a:rPr>
              <a:t>Overcoming</a:t>
            </a:r>
            <a:r>
              <a:rPr lang="fr-FR" sz="2400" b="1" u="sng" dirty="0" smtClean="0">
                <a:latin typeface="Aldine401 BT" panose="02020602060306020A03" pitchFamily="18" charset="0"/>
              </a:rPr>
              <a:t> Child </a:t>
            </a:r>
            <a:r>
              <a:rPr lang="fr-FR" sz="2400" b="1" u="sng" dirty="0" err="1" smtClean="0">
                <a:latin typeface="Aldine401 BT" panose="02020602060306020A03" pitchFamily="18" charset="0"/>
              </a:rPr>
              <a:t>Neglect</a:t>
            </a:r>
            <a:endParaRPr lang="en-US" sz="2400" b="1" u="sng" dirty="0">
              <a:latin typeface="Aldine401 BT" panose="02020602060306020A03" pitchFamily="18" charset="0"/>
            </a:endParaRPr>
          </a:p>
        </p:txBody>
      </p:sp>
      <p:sp>
        <p:nvSpPr>
          <p:cNvPr id="3" name="Content Placeholder 2"/>
          <p:cNvSpPr>
            <a:spLocks noGrp="1"/>
          </p:cNvSpPr>
          <p:nvPr>
            <p:ph idx="1"/>
          </p:nvPr>
        </p:nvSpPr>
        <p:spPr>
          <a:xfrm>
            <a:off x="953734" y="940552"/>
            <a:ext cx="5616415" cy="5561847"/>
          </a:xfrm>
        </p:spPr>
        <p:txBody>
          <a:bodyPr>
            <a:noAutofit/>
          </a:bodyPr>
          <a:lstStyle/>
          <a:p>
            <a:pPr marL="0" indent="0">
              <a:buNone/>
            </a:pPr>
            <a:r>
              <a:rPr lang="en-US" sz="1900" dirty="0" smtClean="0">
                <a:latin typeface="BakerSignet BT" panose="020B0502050309030A04" pitchFamily="34" charset="0"/>
              </a:rPr>
              <a:t>Child neglect is an often overlooked form of maltreatment.  It is often not a product of malice, or violence, or anger.  In many cases not only is it unintentional, but it </a:t>
            </a:r>
            <a:r>
              <a:rPr lang="en-US" sz="1900" dirty="0" smtClean="0">
                <a:latin typeface="BakerSignet BT" panose="020B0502050309030A04" pitchFamily="34" charset="0"/>
              </a:rPr>
              <a:t>results from the very efforts of caretakers to provide. A</a:t>
            </a:r>
            <a:r>
              <a:rPr lang="en-US" sz="1900" dirty="0" smtClean="0">
                <a:latin typeface="BakerSignet BT" panose="020B0502050309030A04" pitchFamily="34" charset="0"/>
              </a:rPr>
              <a:t>s caretakers try their hardest to provide for their children…financially…they wind up working such long hours that they are not there to provide the just as important needs their children have physically, psychologically, or emotionally.  It is not surprising then, that ne</a:t>
            </a:r>
            <a:r>
              <a:rPr lang="en-US" sz="1900" dirty="0" smtClean="0">
                <a:latin typeface="BakerSignet BT" panose="020B0502050309030A04" pitchFamily="34" charset="0"/>
              </a:rPr>
              <a:t>glect </a:t>
            </a:r>
            <a:r>
              <a:rPr lang="en-US" sz="1900" dirty="0">
                <a:latin typeface="BakerSignet BT" panose="020B0502050309030A04" pitchFamily="34" charset="0"/>
              </a:rPr>
              <a:t>is the most common form of maltreatment in the United </a:t>
            </a:r>
            <a:r>
              <a:rPr lang="en-US" sz="1900" dirty="0" smtClean="0">
                <a:latin typeface="BakerSignet BT" panose="020B0502050309030A04" pitchFamily="34" charset="0"/>
              </a:rPr>
              <a:t>States. (Logan-Greene, 2015)</a:t>
            </a:r>
            <a:endParaRPr lang="en-US" sz="1900" dirty="0">
              <a:latin typeface="BakerSignet BT" panose="020B0502050309030A04" pitchFamily="34" charset="0"/>
            </a:endParaRPr>
          </a:p>
          <a:p>
            <a:pPr marL="0" indent="0">
              <a:buNone/>
            </a:pPr>
            <a:r>
              <a:rPr lang="en-US" sz="1900" dirty="0" smtClean="0">
                <a:latin typeface="BakerSignet BT" panose="020B0502050309030A04" pitchFamily="34" charset="0"/>
              </a:rPr>
              <a:t>Ian’s case is a perfect example of this dynamic.  After his mom left, his dad was forced to work long hours to provide for the family on his own.  So dad has not been present at home to interact with his son as much as he wishes he could, or to be the role-model he would like to be.</a:t>
            </a:r>
            <a:endParaRPr lang="en-US" sz="1900" dirty="0" smtClean="0">
              <a:latin typeface="BakerSignet BT" panose="020B0502050309030A04" pitchFamily="34" charset="0"/>
            </a:endParaRPr>
          </a:p>
          <a:p>
            <a:pPr marL="0" indent="0">
              <a:buNone/>
            </a:pPr>
            <a:r>
              <a:rPr lang="en-US" sz="1900" dirty="0" smtClean="0">
                <a:latin typeface="BakerSignet BT" panose="020B0502050309030A04" pitchFamily="34" charset="0"/>
              </a:rPr>
              <a:t>The impact on Ian is clear.  Ian is an angry young man.  He does not know how to make and keep friends.  He is a bully.  He doesn’t fail but just skates by.  He doesn’t seem to take an interest in anything social, extracurricular, or academic.</a:t>
            </a:r>
          </a:p>
          <a:p>
            <a:pPr marL="0" indent="0">
              <a:buNone/>
            </a:pPr>
            <a:endParaRPr lang="en-US" sz="1900" dirty="0">
              <a:latin typeface="BakerSignet BT" panose="020B0502050309030A04" pitchFamily="34" charset="0"/>
            </a:endParaRPr>
          </a:p>
          <a:p>
            <a:pPr marL="0" indent="0">
              <a:buNone/>
            </a:pPr>
            <a:endParaRPr lang="en-US" sz="1900" dirty="0" smtClean="0">
              <a:latin typeface="BakerSignet BT" panose="020B0502050309030A04" pitchFamily="34" charset="0"/>
            </a:endParaRPr>
          </a:p>
          <a:p>
            <a:pPr marL="0" indent="0">
              <a:buNone/>
            </a:pPr>
            <a:endParaRPr lang="en-US" sz="1900" dirty="0">
              <a:latin typeface="BakerSignet BT" panose="020B0502050309030A04" pitchFamily="34" charset="0"/>
            </a:endParaRPr>
          </a:p>
          <a:p>
            <a:pPr marL="0" indent="0">
              <a:buNone/>
            </a:pPr>
            <a:endParaRPr lang="en-US" sz="1900" dirty="0" smtClean="0">
              <a:latin typeface="BakerSignet BT" panose="020B0502050309030A04" pitchFamily="34" charset="0"/>
            </a:endParaRPr>
          </a:p>
          <a:p>
            <a:pPr marL="0" indent="0">
              <a:buNone/>
            </a:pPr>
            <a:endParaRPr lang="en-US" sz="1900" dirty="0">
              <a:latin typeface="BakerSignet BT" panose="020B0502050309030A04" pitchFamily="34" charset="0"/>
            </a:endParaRPr>
          </a:p>
          <a:p>
            <a:pPr marL="0" indent="0">
              <a:buNone/>
            </a:pPr>
            <a:endParaRPr lang="en-US" sz="1900" dirty="0" smtClean="0">
              <a:latin typeface="BakerSignet BT" panose="020B0502050309030A04" pitchFamily="34" charset="0"/>
            </a:endParaRPr>
          </a:p>
          <a:p>
            <a:pPr marL="0" indent="0">
              <a:buNone/>
            </a:pPr>
            <a:endParaRPr lang="en-US" sz="1900" dirty="0">
              <a:latin typeface="BakerSignet BT" panose="020B0502050309030A04" pitchFamily="34" charset="0"/>
            </a:endParaRPr>
          </a:p>
          <a:p>
            <a:pPr marL="0" indent="0">
              <a:buNone/>
            </a:pPr>
            <a:endParaRPr lang="en-US" sz="1900" dirty="0" smtClean="0">
              <a:latin typeface="BakerSignet BT" panose="020B0502050309030A04" pitchFamily="34" charset="0"/>
            </a:endParaRPr>
          </a:p>
          <a:p>
            <a:pPr marL="0" indent="0">
              <a:buNone/>
            </a:pPr>
            <a:endParaRPr lang="en-US" sz="1900" dirty="0">
              <a:latin typeface="BakerSignet BT" panose="020B0502050309030A04" pitchFamily="34" charset="0"/>
            </a:endParaRPr>
          </a:p>
          <a:p>
            <a:pPr marL="0" indent="0">
              <a:buNone/>
            </a:pPr>
            <a:endParaRPr lang="en-US" sz="1900" dirty="0" smtClean="0">
              <a:latin typeface="BakerSignet BT" panose="020B0502050309030A04" pitchFamily="34" charset="0"/>
            </a:endParaRPr>
          </a:p>
          <a:p>
            <a:pPr marL="0" indent="0">
              <a:buNone/>
            </a:pPr>
            <a:endParaRPr lang="en-US" sz="1900" dirty="0">
              <a:latin typeface="BakerSignet BT" panose="020B0502050309030A04" pitchFamily="34" charset="0"/>
            </a:endParaRPr>
          </a:p>
          <a:p>
            <a:pPr marL="0" indent="0">
              <a:buNone/>
            </a:pPr>
            <a:endParaRPr lang="en-US" sz="1900" dirty="0" smtClean="0">
              <a:latin typeface="BakerSignet BT" panose="020B0502050309030A04" pitchFamily="34" charset="0"/>
            </a:endParaRPr>
          </a:p>
          <a:p>
            <a:pPr marL="0" indent="0">
              <a:buNone/>
            </a:pPr>
            <a:endParaRPr lang="en-US" sz="1900" dirty="0">
              <a:latin typeface="BakerSignet BT" panose="020B0502050309030A04" pitchFamily="34" charset="0"/>
            </a:endParaRPr>
          </a:p>
          <a:p>
            <a:pPr marL="0" indent="0">
              <a:buNone/>
            </a:pPr>
            <a:endParaRPr lang="en-US" sz="1900" dirty="0" smtClean="0">
              <a:latin typeface="BakerSignet BT" panose="020B0502050309030A04" pitchFamily="34" charset="0"/>
            </a:endParaRPr>
          </a:p>
          <a:p>
            <a:pPr marL="0" indent="0">
              <a:buNone/>
            </a:pPr>
            <a:endParaRPr lang="en-US" sz="1900" dirty="0">
              <a:latin typeface="BakerSignet BT" panose="020B0502050309030A04" pitchFamily="34" charset="0"/>
            </a:endParaRPr>
          </a:p>
          <a:p>
            <a:pPr marL="0" indent="0">
              <a:buNone/>
            </a:pPr>
            <a:endParaRPr lang="en-US" sz="1900" dirty="0" smtClean="0">
              <a:latin typeface="BakerSignet BT" panose="020B0502050309030A04" pitchFamily="34" charset="0"/>
            </a:endParaRPr>
          </a:p>
          <a:p>
            <a:pPr marL="0" indent="0">
              <a:buNone/>
            </a:pPr>
            <a:endParaRPr lang="en-US" sz="1900" dirty="0">
              <a:latin typeface="BakerSignet BT" panose="020B0502050309030A04" pitchFamily="34" charset="0"/>
            </a:endParaRPr>
          </a:p>
          <a:p>
            <a:pPr marL="0" indent="0">
              <a:buNone/>
            </a:pPr>
            <a:endParaRPr lang="en-US" sz="1900" dirty="0">
              <a:latin typeface="BakerSignet BT" panose="020B0502050309030A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solidFill>
                  <a:srgbClr val="8BAA00">
                    <a:lumMod val="50000"/>
                  </a:srgbClr>
                </a:solidFill>
              </a:rPr>
              <a:pPr/>
              <a:t>10</a:t>
            </a:fld>
            <a:endParaRPr lang="en-US">
              <a:solidFill>
                <a:srgbClr val="8BAA00">
                  <a:lumMod val="50000"/>
                </a:srgbClr>
              </a:solidFill>
            </a:endParaRPr>
          </a:p>
        </p:txBody>
      </p:sp>
      <p:sp>
        <p:nvSpPr>
          <p:cNvPr id="5" name="Date Placeholder 4"/>
          <p:cNvSpPr>
            <a:spLocks noGrp="1"/>
          </p:cNvSpPr>
          <p:nvPr>
            <p:ph type="dt" sz="half" idx="10"/>
          </p:nvPr>
        </p:nvSpPr>
        <p:spPr/>
        <p:txBody>
          <a:bodyPr/>
          <a:lstStyle/>
          <a:p>
            <a:fld id="{6DD1B487-36FD-4CED-B07A-1A81FC6540B1}" type="datetime1">
              <a:rPr lang="en-US" smtClean="0">
                <a:solidFill>
                  <a:srgbClr val="8BAA00">
                    <a:lumMod val="50000"/>
                  </a:srgbClr>
                </a:solidFill>
              </a:rPr>
              <a:pPr/>
              <a:t>7/28/2025</a:t>
            </a:fld>
            <a:endParaRPr lang="en-US" dirty="0">
              <a:solidFill>
                <a:srgbClr val="8BAA00">
                  <a:lumMod val="50000"/>
                </a:srgbClr>
              </a:solidFill>
            </a:endParaRPr>
          </a:p>
        </p:txBody>
      </p:sp>
      <p:sp>
        <p:nvSpPr>
          <p:cNvPr id="6" name="Footer Placeholder 5"/>
          <p:cNvSpPr>
            <a:spLocks noGrp="1"/>
          </p:cNvSpPr>
          <p:nvPr>
            <p:ph type="ftr" sz="quarter" idx="11"/>
          </p:nvPr>
        </p:nvSpPr>
        <p:spPr/>
        <p:txBody>
          <a:bodyPr/>
          <a:lstStyle/>
          <a:p>
            <a:r>
              <a:rPr lang="en-US" dirty="0"/>
              <a:t>Impact of Societal and Cultural Issues on the Learner</a:t>
            </a:r>
            <a:endParaRPr lang="en-US" dirty="0">
              <a:solidFill>
                <a:srgbClr val="8BAA00">
                  <a:lumMod val="50000"/>
                </a:srgbClr>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5014" y="0"/>
            <a:ext cx="5166986" cy="6858000"/>
          </a:xfrm>
          <a:prstGeom prst="rect">
            <a:avLst/>
          </a:prstGeom>
        </p:spPr>
      </p:pic>
    </p:spTree>
    <p:extLst>
      <p:ext uri="{BB962C8B-B14F-4D97-AF65-F5344CB8AC3E}">
        <p14:creationId xmlns:p14="http://schemas.microsoft.com/office/powerpoint/2010/main" val="391415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54" y="559017"/>
            <a:ext cx="3509982" cy="473063"/>
          </a:xfrm>
        </p:spPr>
        <p:txBody>
          <a:bodyPr>
            <a:normAutofit fontScale="90000"/>
          </a:bodyPr>
          <a:lstStyle/>
          <a:p>
            <a:r>
              <a:rPr lang="fr-FR" sz="2400" b="1" u="sng" dirty="0" smtClean="0">
                <a:latin typeface="Aldine401 BT" panose="02020602060306020A03" pitchFamily="18" charset="0"/>
              </a:rPr>
              <a:t>Impact on </a:t>
            </a:r>
            <a:r>
              <a:rPr lang="fr-FR" sz="2400" b="1" u="sng" dirty="0" err="1" smtClean="0">
                <a:latin typeface="Aldine401 BT" panose="02020602060306020A03" pitchFamily="18" charset="0"/>
              </a:rPr>
              <a:t>Development</a:t>
            </a:r>
            <a:endParaRPr lang="en-US" sz="2400" b="1" u="sng" dirty="0">
              <a:latin typeface="Aldine401 BT" panose="02020602060306020A03" pitchFamily="18" charset="0"/>
            </a:endParaRPr>
          </a:p>
        </p:txBody>
      </p:sp>
      <p:sp>
        <p:nvSpPr>
          <p:cNvPr id="3" name="Content Placeholder 2"/>
          <p:cNvSpPr>
            <a:spLocks noGrp="1"/>
          </p:cNvSpPr>
          <p:nvPr>
            <p:ph idx="1"/>
          </p:nvPr>
        </p:nvSpPr>
        <p:spPr>
          <a:xfrm>
            <a:off x="453404" y="1272452"/>
            <a:ext cx="5859714" cy="5001348"/>
          </a:xfrm>
        </p:spPr>
        <p:txBody>
          <a:bodyPr>
            <a:noAutofit/>
          </a:bodyPr>
          <a:lstStyle/>
          <a:p>
            <a:pPr marL="0" indent="0">
              <a:buNone/>
            </a:pPr>
            <a:r>
              <a:rPr lang="en-US" sz="1900" dirty="0" smtClean="0">
                <a:latin typeface="BakerSignet BT" panose="020B0502050309030A04" pitchFamily="34" charset="0"/>
              </a:rPr>
              <a:t>From the earliest days of infancy human beings seek connection.  </a:t>
            </a:r>
            <a:r>
              <a:rPr lang="en-US" sz="1900" dirty="0" smtClean="0">
                <a:latin typeface="BakerSignet BT" panose="020B0502050309030A04" pitchFamily="34" charset="0"/>
              </a:rPr>
              <a:t>As babies, we desperately seek out new ways to communicate through cooing, crying, facial expressions, and gestures.  When an adult “returns the serve” by cooing back, or mimicking an expression or gesture, the baby’s effort is rewarded.  A connection is made.  A bond is formed.  And that bond is strengthened with every subsequent interaction.  The baby smiles and laughs…and grows.  (Harvard, 2023)</a:t>
            </a:r>
            <a:endParaRPr lang="en-US" sz="1900" dirty="0" smtClean="0">
              <a:latin typeface="BakerSignet BT" panose="020B0502050309030A04" pitchFamily="34" charset="0"/>
            </a:endParaRPr>
          </a:p>
          <a:p>
            <a:pPr marL="0" indent="0">
              <a:buNone/>
            </a:pPr>
            <a:r>
              <a:rPr lang="en-US" sz="1900" dirty="0" smtClean="0">
                <a:latin typeface="BakerSignet BT" panose="020B0502050309030A04" pitchFamily="34" charset="0"/>
              </a:rPr>
              <a:t>Such interactions </a:t>
            </a:r>
            <a:r>
              <a:rPr lang="en-US" sz="2000" dirty="0" smtClean="0">
                <a:latin typeface="BakerSignet BT" panose="020B0502050309030A04" pitchFamily="34" charset="0"/>
              </a:rPr>
              <a:t>l</a:t>
            </a:r>
            <a:r>
              <a:rPr lang="en-US" sz="2000" dirty="0" smtClean="0">
                <a:latin typeface="BakerSignet BT" panose="020B0502050309030A04" pitchFamily="34" charset="0"/>
              </a:rPr>
              <a:t>iterally </a:t>
            </a:r>
            <a:r>
              <a:rPr lang="en-US" sz="2000" dirty="0" smtClean="0">
                <a:solidFill>
                  <a:schemeClr val="tx2"/>
                </a:solidFill>
                <a:latin typeface="BakerSignet BT" panose="020B0502050309030A04" pitchFamily="34" charset="0"/>
              </a:rPr>
              <a:t>shape the architecture of the developing brain.  </a:t>
            </a:r>
            <a:r>
              <a:rPr lang="en-US" sz="2000" dirty="0">
                <a:solidFill>
                  <a:schemeClr val="tx2"/>
                </a:solidFill>
                <a:latin typeface="BakerSignet BT" panose="020B0502050309030A04" pitchFamily="34" charset="0"/>
              </a:rPr>
              <a:t>T</a:t>
            </a:r>
            <a:r>
              <a:rPr lang="en-US" sz="2000" dirty="0" smtClean="0">
                <a:solidFill>
                  <a:schemeClr val="tx2"/>
                </a:solidFill>
                <a:latin typeface="BakerSignet BT" panose="020B0502050309030A04" pitchFamily="34" charset="0"/>
              </a:rPr>
              <a:t>his continues through childhood and adolescence.  But if those interactions are absent, or severely lacking, that development can also wind up being absent or lacking.  (Harvard, 2023)</a:t>
            </a:r>
          </a:p>
          <a:p>
            <a:pPr marL="0" indent="0">
              <a:buNone/>
            </a:pPr>
            <a:r>
              <a:rPr lang="en-US" sz="1900" dirty="0" smtClean="0">
                <a:latin typeface="BakerSignet BT" panose="020B0502050309030A04" pitchFamily="34" charset="0"/>
              </a:rPr>
              <a:t>When natural and expected responses are lacking, natural development is threatened which triggers biological threat response systems which can have toxic effects on the brain. Physical effects.  (Harvard, 2023) </a:t>
            </a:r>
            <a:endParaRPr lang="en-US" sz="1900" dirty="0">
              <a:latin typeface="BakerSignet BT" panose="020B0502050309030A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solidFill>
                  <a:srgbClr val="8BAA00">
                    <a:lumMod val="50000"/>
                  </a:srgbClr>
                </a:solidFill>
              </a:rPr>
              <a:pPr/>
              <a:t>11</a:t>
            </a:fld>
            <a:endParaRPr lang="en-US">
              <a:solidFill>
                <a:srgbClr val="8BAA00">
                  <a:lumMod val="50000"/>
                </a:srgbClr>
              </a:solidFill>
            </a:endParaRPr>
          </a:p>
        </p:txBody>
      </p:sp>
      <p:sp>
        <p:nvSpPr>
          <p:cNvPr id="5" name="Date Placeholder 4"/>
          <p:cNvSpPr>
            <a:spLocks noGrp="1"/>
          </p:cNvSpPr>
          <p:nvPr>
            <p:ph type="dt" sz="half" idx="10"/>
          </p:nvPr>
        </p:nvSpPr>
        <p:spPr/>
        <p:txBody>
          <a:bodyPr/>
          <a:lstStyle/>
          <a:p>
            <a:fld id="{6DD1B487-36FD-4CED-B07A-1A81FC6540B1}" type="datetime1">
              <a:rPr lang="en-US" smtClean="0">
                <a:solidFill>
                  <a:srgbClr val="8BAA00">
                    <a:lumMod val="50000"/>
                  </a:srgbClr>
                </a:solidFill>
              </a:rPr>
              <a:pPr/>
              <a:t>7/28/2025</a:t>
            </a:fld>
            <a:endParaRPr lang="en-US" dirty="0">
              <a:solidFill>
                <a:srgbClr val="8BAA00">
                  <a:lumMod val="50000"/>
                </a:srgbClr>
              </a:solidFill>
            </a:endParaRPr>
          </a:p>
        </p:txBody>
      </p:sp>
      <p:sp>
        <p:nvSpPr>
          <p:cNvPr id="6" name="Footer Placeholder 5"/>
          <p:cNvSpPr>
            <a:spLocks noGrp="1"/>
          </p:cNvSpPr>
          <p:nvPr>
            <p:ph type="ftr" sz="quarter" idx="11"/>
          </p:nvPr>
        </p:nvSpPr>
        <p:spPr>
          <a:xfrm>
            <a:off x="1637716" y="6629400"/>
            <a:ext cx="10554284" cy="228600"/>
          </a:xfrm>
        </p:spPr>
        <p:txBody>
          <a:bodyPr/>
          <a:lstStyle/>
          <a:p>
            <a:r>
              <a:rPr lang="en-US" dirty="0"/>
              <a:t>Impact of Societal and Cultural Issues on the Learner: The Need for Empathy, Understanding, and Support                                                                                          Presented by:   Andres Garcia</a:t>
            </a:r>
            <a:endParaRPr lang="en-US" dirty="0"/>
          </a:p>
        </p:txBody>
      </p:sp>
      <p:sp>
        <p:nvSpPr>
          <p:cNvPr id="7" name="TextBox 6"/>
          <p:cNvSpPr txBox="1"/>
          <p:nvPr/>
        </p:nvSpPr>
        <p:spPr>
          <a:xfrm>
            <a:off x="6692900" y="699392"/>
            <a:ext cx="4660900" cy="2031325"/>
          </a:xfrm>
          <a:prstGeom prst="rect">
            <a:avLst/>
          </a:prstGeom>
          <a:noFill/>
        </p:spPr>
        <p:txBody>
          <a:bodyPr wrap="square" rtlCol="0">
            <a:spAutoFit/>
          </a:bodyPr>
          <a:lstStyle/>
          <a:p>
            <a:r>
              <a:rPr lang="en-US" dirty="0" smtClean="0"/>
              <a:t>Studies have shown that </a:t>
            </a:r>
            <a:r>
              <a:rPr lang="en-US" dirty="0"/>
              <a:t>parental absence is negatively associated with </a:t>
            </a:r>
            <a:r>
              <a:rPr lang="en-US" dirty="0" smtClean="0"/>
              <a:t>child development. Neglected </a:t>
            </a:r>
            <a:r>
              <a:rPr lang="en-US" dirty="0"/>
              <a:t>children have </a:t>
            </a:r>
            <a:r>
              <a:rPr lang="en-US" dirty="0" smtClean="0"/>
              <a:t>lower </a:t>
            </a:r>
            <a:r>
              <a:rPr lang="en-US" dirty="0"/>
              <a:t>cognitive test </a:t>
            </a:r>
            <a:r>
              <a:rPr lang="en-US" dirty="0" smtClean="0"/>
              <a:t>scores and </a:t>
            </a:r>
            <a:r>
              <a:rPr lang="en-US" dirty="0"/>
              <a:t>academic test </a:t>
            </a:r>
            <a:r>
              <a:rPr lang="en-US" dirty="0" smtClean="0"/>
              <a:t>scores.  They </a:t>
            </a:r>
            <a:r>
              <a:rPr lang="en-US" dirty="0"/>
              <a:t>are </a:t>
            </a:r>
            <a:r>
              <a:rPr lang="en-US" dirty="0" smtClean="0"/>
              <a:t>less </a:t>
            </a:r>
            <a:r>
              <a:rPr lang="en-US" dirty="0"/>
              <a:t>likely to </a:t>
            </a:r>
            <a:r>
              <a:rPr lang="en-US" dirty="0" smtClean="0"/>
              <a:t>go to </a:t>
            </a:r>
            <a:r>
              <a:rPr lang="en-US" dirty="0"/>
              <a:t>college. </a:t>
            </a:r>
            <a:r>
              <a:rPr lang="en-US" dirty="0" smtClean="0"/>
              <a:t>The absence of a mother </a:t>
            </a:r>
            <a:r>
              <a:rPr lang="en-US" dirty="0"/>
              <a:t>seems to have </a:t>
            </a:r>
            <a:r>
              <a:rPr lang="en-US" dirty="0" smtClean="0"/>
              <a:t>an especially persistent </a:t>
            </a:r>
            <a:r>
              <a:rPr lang="en-US" dirty="0"/>
              <a:t>negative </a:t>
            </a:r>
            <a:r>
              <a:rPr lang="en-US" dirty="0" smtClean="0"/>
              <a:t>effect </a:t>
            </a:r>
            <a:r>
              <a:rPr lang="en-US" dirty="0"/>
              <a:t>on </a:t>
            </a:r>
            <a:r>
              <a:rPr lang="en-US" dirty="0" smtClean="0"/>
              <a:t>a child’s development.  (</a:t>
            </a:r>
            <a:r>
              <a:rPr lang="en-US" dirty="0" err="1" smtClean="0"/>
              <a:t>Zang</a:t>
            </a:r>
            <a:r>
              <a:rPr lang="en-US" dirty="0" smtClean="0"/>
              <a:t>, 2020)</a:t>
            </a:r>
            <a:endParaRPr lang="en-US" dirty="0"/>
          </a:p>
        </p:txBody>
      </p:sp>
      <p:sp>
        <p:nvSpPr>
          <p:cNvPr id="13" name="Title 1"/>
          <p:cNvSpPr txBox="1">
            <a:spLocks/>
          </p:cNvSpPr>
          <p:nvPr/>
        </p:nvSpPr>
        <p:spPr>
          <a:xfrm>
            <a:off x="6692900" y="3584693"/>
            <a:ext cx="3509982" cy="473063"/>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fr-FR" sz="2400" b="1" u="sng" dirty="0" err="1" smtClean="0">
                <a:latin typeface="Aldine401 BT" panose="02020602060306020A03" pitchFamily="18" charset="0"/>
              </a:rPr>
              <a:t>Recognizing</a:t>
            </a:r>
            <a:r>
              <a:rPr lang="fr-FR" sz="2400" b="1" u="sng" dirty="0" smtClean="0">
                <a:latin typeface="Aldine401 BT" panose="02020602060306020A03" pitchFamily="18" charset="0"/>
              </a:rPr>
              <a:t> </a:t>
            </a:r>
            <a:r>
              <a:rPr lang="fr-FR" sz="2400" b="1" u="sng" dirty="0" err="1" smtClean="0">
                <a:latin typeface="Aldine401 BT" panose="02020602060306020A03" pitchFamily="18" charset="0"/>
              </a:rPr>
              <a:t>Neglect</a:t>
            </a:r>
            <a:endParaRPr lang="en-US" sz="2400" b="1" u="sng" dirty="0">
              <a:latin typeface="Aldine401 BT" panose="02020602060306020A03" pitchFamily="18" charset="0"/>
            </a:endParaRPr>
          </a:p>
        </p:txBody>
      </p:sp>
      <p:sp>
        <p:nvSpPr>
          <p:cNvPr id="14" name="TextBox 13"/>
          <p:cNvSpPr txBox="1"/>
          <p:nvPr/>
        </p:nvSpPr>
        <p:spPr>
          <a:xfrm>
            <a:off x="6692900" y="4129553"/>
            <a:ext cx="4660900" cy="2308324"/>
          </a:xfrm>
          <a:prstGeom prst="rect">
            <a:avLst/>
          </a:prstGeom>
          <a:noFill/>
        </p:spPr>
        <p:txBody>
          <a:bodyPr wrap="square" rtlCol="0">
            <a:spAutoFit/>
          </a:bodyPr>
          <a:lstStyle/>
          <a:p>
            <a:r>
              <a:rPr lang="en-US" u="sng" dirty="0" smtClean="0"/>
              <a:t>Physical Signs</a:t>
            </a:r>
            <a:r>
              <a:rPr lang="en-US" dirty="0" smtClean="0"/>
              <a:t>: unexplained injuries, excessive absences, poor hygiene, malnutrition</a:t>
            </a:r>
            <a:endParaRPr lang="en-US" dirty="0"/>
          </a:p>
          <a:p>
            <a:r>
              <a:rPr lang="en-US" u="sng" dirty="0" smtClean="0"/>
              <a:t>Emotional Signs</a:t>
            </a:r>
            <a:r>
              <a:rPr lang="en-US" dirty="0" smtClean="0"/>
              <a:t>: withdrawal, fear, low self esteem, clinginess</a:t>
            </a:r>
            <a:endParaRPr lang="en-US" dirty="0"/>
          </a:p>
          <a:p>
            <a:r>
              <a:rPr lang="en-US" u="sng" dirty="0" smtClean="0"/>
              <a:t>Behavioral Signs</a:t>
            </a:r>
            <a:r>
              <a:rPr lang="en-US" dirty="0" smtClean="0"/>
              <a:t>: sudden academic decline, increased aggressiveness, distrustful of others</a:t>
            </a:r>
          </a:p>
          <a:p>
            <a:endParaRPr lang="en-US" dirty="0"/>
          </a:p>
          <a:p>
            <a:r>
              <a:rPr lang="en-US" dirty="0" smtClean="0"/>
              <a:t>(</a:t>
            </a:r>
            <a:r>
              <a:rPr lang="en-US" dirty="0" err="1" smtClean="0"/>
              <a:t>Teachers.Institute</a:t>
            </a:r>
            <a:r>
              <a:rPr lang="en-US" dirty="0" smtClean="0"/>
              <a:t>, 2023)</a:t>
            </a:r>
            <a:endParaRPr lang="en-US" dirty="0"/>
          </a:p>
        </p:txBody>
      </p:sp>
      <p:sp>
        <p:nvSpPr>
          <p:cNvPr id="15" name="TextBox 14"/>
          <p:cNvSpPr txBox="1"/>
          <p:nvPr/>
        </p:nvSpPr>
        <p:spPr>
          <a:xfrm>
            <a:off x="6692900" y="2599074"/>
            <a:ext cx="5410200" cy="923330"/>
          </a:xfrm>
          <a:prstGeom prst="rect">
            <a:avLst/>
          </a:prstGeom>
          <a:noFill/>
        </p:spPr>
        <p:txBody>
          <a:bodyPr wrap="square" rtlCol="0">
            <a:spAutoFit/>
          </a:bodyPr>
          <a:lstStyle/>
          <a:p>
            <a:r>
              <a:rPr lang="en-US" dirty="0" smtClean="0"/>
              <a:t>Research also shows that neglect leads to higher incidences of aggression, discipline referrals, and suspensions. (Kendall-Tackett</a:t>
            </a:r>
            <a:r>
              <a:rPr lang="en-US" dirty="0"/>
              <a:t>, </a:t>
            </a:r>
            <a:r>
              <a:rPr lang="en-US" dirty="0" smtClean="0"/>
              <a:t>1996)</a:t>
            </a:r>
            <a:endParaRPr lang="en-US" dirty="0"/>
          </a:p>
        </p:txBody>
      </p:sp>
    </p:spTree>
    <p:extLst>
      <p:ext uri="{BB962C8B-B14F-4D97-AF65-F5344CB8AC3E}">
        <p14:creationId xmlns:p14="http://schemas.microsoft.com/office/powerpoint/2010/main" val="165821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53734" y="1152454"/>
            <a:ext cx="5216979" cy="4816546"/>
          </a:xfrm>
        </p:spPr>
        <p:txBody>
          <a:bodyPr>
            <a:normAutofit fontScale="92500" lnSpcReduction="10000"/>
          </a:bodyPr>
          <a:lstStyle/>
          <a:p>
            <a:r>
              <a:rPr lang="en-US" b="1" dirty="0"/>
              <a:t>Circles of Care (Counseling for Youth and Families)</a:t>
            </a:r>
            <a:r>
              <a:rPr lang="en-US" dirty="0"/>
              <a:t/>
            </a:r>
            <a:br>
              <a:rPr lang="en-US" dirty="0"/>
            </a:br>
            <a:r>
              <a:rPr lang="en-US" dirty="0"/>
              <a:t>852-3812 or 1-866-63-CHILD (24453) | 5333 Everhart, 150B, CC, TX 78411</a:t>
            </a:r>
            <a:br>
              <a:rPr lang="en-US" dirty="0"/>
            </a:br>
            <a:r>
              <a:rPr lang="en-US" u="sng" dirty="0" smtClean="0">
                <a:hlinkClick r:id="rId2"/>
              </a:rPr>
              <a:t>www.circlesofcareinc.org</a:t>
            </a:r>
            <a:endParaRPr lang="en-US" u="sng" dirty="0" smtClean="0"/>
          </a:p>
          <a:p>
            <a:r>
              <a:rPr lang="en-US" b="1" dirty="0"/>
              <a:t>Counseling &amp; Training Clinic-Texas A&amp;M University</a:t>
            </a:r>
            <a:r>
              <a:rPr lang="en-US" dirty="0"/>
              <a:t/>
            </a:r>
            <a:br>
              <a:rPr lang="en-US" dirty="0"/>
            </a:br>
            <a:r>
              <a:rPr lang="en-US" dirty="0"/>
              <a:t>Free of charge | 361-825-3988 | 6300 Ocean Drive, Natural Resource Center, CC, TX 78412</a:t>
            </a:r>
            <a:br>
              <a:rPr lang="en-US" dirty="0"/>
            </a:br>
            <a:r>
              <a:rPr lang="en-US" u="sng" dirty="0">
                <a:hlinkClick r:id="rId3"/>
              </a:rPr>
              <a:t>www.cnep.tamucc.edu/ctc.html</a:t>
            </a:r>
            <a:endParaRPr lang="en-US" dirty="0"/>
          </a:p>
          <a:p>
            <a:r>
              <a:rPr lang="en-US" b="1" dirty="0"/>
              <a:t>Department of Family &amp; Protective Services (Local Offices)</a:t>
            </a:r>
            <a:r>
              <a:rPr lang="en-US" dirty="0"/>
              <a:t/>
            </a:r>
            <a:br>
              <a:rPr lang="en-US" dirty="0"/>
            </a:br>
            <a:r>
              <a:rPr lang="en-US" dirty="0"/>
              <a:t>361-854-2011 | 4201 Greenwood Dr., CC, TX 78416</a:t>
            </a:r>
            <a:br>
              <a:rPr lang="en-US" dirty="0"/>
            </a:br>
            <a:r>
              <a:rPr lang="en-US" dirty="0"/>
              <a:t>361-855-9924 | 5155 Flynn Pkwy CC, TX 78411</a:t>
            </a:r>
            <a:br>
              <a:rPr lang="en-US" dirty="0"/>
            </a:br>
            <a:r>
              <a:rPr lang="en-US" u="sng" dirty="0" smtClean="0">
                <a:hlinkClick r:id="rId4"/>
              </a:rPr>
              <a:t>www.dfps.state.gov</a:t>
            </a:r>
            <a:endParaRPr lang="en-US" u="sng" dirty="0" smtClean="0"/>
          </a:p>
          <a:p>
            <a:pPr marL="0" indent="0">
              <a:buNone/>
            </a:pPr>
            <a:r>
              <a:rPr lang="en-US" dirty="0" smtClean="0"/>
              <a:t>			           (</a:t>
            </a:r>
            <a:r>
              <a:rPr lang="en-US" dirty="0" err="1" smtClean="0"/>
              <a:t>Calallen</a:t>
            </a:r>
            <a:r>
              <a:rPr lang="en-US" dirty="0" smtClean="0"/>
              <a:t>, 2025)</a:t>
            </a:r>
            <a:endParaRPr lang="en-US" dirty="0"/>
          </a:p>
          <a:p>
            <a:endParaRPr lang="en-US" dirty="0"/>
          </a:p>
        </p:txBody>
      </p:sp>
      <p:sp>
        <p:nvSpPr>
          <p:cNvPr id="4" name="Text Placeholder 3"/>
          <p:cNvSpPr>
            <a:spLocks noGrp="1"/>
          </p:cNvSpPr>
          <p:nvPr>
            <p:ph type="body" sz="half" idx="2"/>
          </p:nvPr>
        </p:nvSpPr>
        <p:spPr>
          <a:xfrm>
            <a:off x="6802064" y="2765819"/>
            <a:ext cx="4836466" cy="1626158"/>
          </a:xfrm>
        </p:spPr>
        <p:txBody>
          <a:bodyPr/>
          <a:lstStyle/>
          <a:p>
            <a:r>
              <a:rPr lang="en-US" dirty="0" smtClean="0"/>
              <a:t>Educators are mandatory reporters.  That </a:t>
            </a:r>
            <a:r>
              <a:rPr lang="en-US" dirty="0"/>
              <a:t>means </a:t>
            </a:r>
            <a:r>
              <a:rPr lang="en-US" dirty="0" smtClean="0"/>
              <a:t>we are legally required </a:t>
            </a:r>
            <a:r>
              <a:rPr lang="en-US" dirty="0"/>
              <a:t>to report </a:t>
            </a:r>
            <a:r>
              <a:rPr lang="en-US" dirty="0" smtClean="0"/>
              <a:t>suspicions </a:t>
            </a:r>
            <a:r>
              <a:rPr lang="en-US" dirty="0"/>
              <a:t>of child abuse or neglect to the proper authorities. </a:t>
            </a:r>
            <a:r>
              <a:rPr lang="en-US" dirty="0" smtClean="0"/>
              <a:t>Not doing so </a:t>
            </a:r>
            <a:r>
              <a:rPr lang="en-US" dirty="0"/>
              <a:t>could result in legal </a:t>
            </a:r>
            <a:r>
              <a:rPr lang="en-US" dirty="0" smtClean="0"/>
              <a:t>consequences.</a:t>
            </a:r>
          </a:p>
          <a:p>
            <a:r>
              <a:rPr lang="en-US" dirty="0"/>
              <a:t>(</a:t>
            </a:r>
            <a:r>
              <a:rPr lang="en-US" dirty="0" err="1"/>
              <a:t>Teachers.Institute</a:t>
            </a:r>
            <a:r>
              <a:rPr lang="en-US" dirty="0"/>
              <a:t>, 2023)</a:t>
            </a:r>
          </a:p>
          <a:p>
            <a:endParaRPr lang="en-US" dirty="0"/>
          </a:p>
        </p:txBody>
      </p:sp>
      <p:sp>
        <p:nvSpPr>
          <p:cNvPr id="5" name="Slide Number Placeholder 4"/>
          <p:cNvSpPr>
            <a:spLocks noGrp="1"/>
          </p:cNvSpPr>
          <p:nvPr>
            <p:ph type="sldNum" sz="quarter" idx="12"/>
          </p:nvPr>
        </p:nvSpPr>
        <p:spPr/>
        <p:txBody>
          <a:bodyPr/>
          <a:lstStyle/>
          <a:p>
            <a:fld id="{9CD8D479-8942-46E8-A226-A4E01F7A105C}" type="slidenum">
              <a:rPr lang="en-US" smtClean="0"/>
              <a:t>12</a:t>
            </a:fld>
            <a:endParaRPr lang="en-US"/>
          </a:p>
        </p:txBody>
      </p:sp>
      <p:sp>
        <p:nvSpPr>
          <p:cNvPr id="6" name="Date Placeholder 5"/>
          <p:cNvSpPr>
            <a:spLocks noGrp="1"/>
          </p:cNvSpPr>
          <p:nvPr>
            <p:ph type="dt" sz="half" idx="10"/>
          </p:nvPr>
        </p:nvSpPr>
        <p:spPr/>
        <p:txBody>
          <a:bodyPr/>
          <a:lstStyle/>
          <a:p>
            <a:fld id="{BA2A3310-D664-4933-9402-AB5DB0887727}" type="datetime1">
              <a:rPr lang="en-US" smtClean="0"/>
              <a:pPr/>
              <a:t>7/28/2025</a:t>
            </a:fld>
            <a:endParaRPr lang="en-US" dirty="0"/>
          </a:p>
        </p:txBody>
      </p:sp>
      <p:sp>
        <p:nvSpPr>
          <p:cNvPr id="7" name="Footer Placeholder 6"/>
          <p:cNvSpPr>
            <a:spLocks noGrp="1"/>
          </p:cNvSpPr>
          <p:nvPr>
            <p:ph type="ftr" sz="quarter" idx="11"/>
          </p:nvPr>
        </p:nvSpPr>
        <p:spPr>
          <a:xfrm>
            <a:off x="1637716" y="6629400"/>
            <a:ext cx="10554284" cy="228600"/>
          </a:xfrm>
        </p:spPr>
        <p:txBody>
          <a:bodyPr/>
          <a:lstStyle/>
          <a:p>
            <a:r>
              <a:rPr lang="en-US" dirty="0"/>
              <a:t>Impact of Societal and Cultural Issues on the Learner: The Need for Empathy, Understanding, and Support                                                                                          Presented by:   Andres Garcia</a:t>
            </a:r>
            <a:endParaRPr lang="en-US" dirty="0"/>
          </a:p>
        </p:txBody>
      </p:sp>
      <p:sp>
        <p:nvSpPr>
          <p:cNvPr id="8" name="Title 1"/>
          <p:cNvSpPr txBox="1">
            <a:spLocks/>
          </p:cNvSpPr>
          <p:nvPr/>
        </p:nvSpPr>
        <p:spPr>
          <a:xfrm>
            <a:off x="6761005" y="444442"/>
            <a:ext cx="4918585" cy="473063"/>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2400" b="1" u="sng" dirty="0" smtClean="0">
                <a:solidFill>
                  <a:srgbClr val="8BAA00">
                    <a:lumMod val="75000"/>
                  </a:srgbClr>
                </a:solidFill>
                <a:latin typeface="Aldine401 BT" panose="02020602060306020A03" pitchFamily="18" charset="0"/>
              </a:rPr>
              <a:t>Classroom Support</a:t>
            </a:r>
            <a:endParaRPr lang="en-US" sz="2400" b="1" u="sng" dirty="0">
              <a:solidFill>
                <a:srgbClr val="8BAA00">
                  <a:lumMod val="75000"/>
                </a:srgbClr>
              </a:solidFill>
              <a:latin typeface="Aldine401 BT" panose="02020602060306020A03" pitchFamily="18" charset="0"/>
            </a:endParaRPr>
          </a:p>
        </p:txBody>
      </p:sp>
      <p:sp>
        <p:nvSpPr>
          <p:cNvPr id="10" name="TextBox 9"/>
          <p:cNvSpPr txBox="1"/>
          <p:nvPr/>
        </p:nvSpPr>
        <p:spPr>
          <a:xfrm>
            <a:off x="6761005" y="1102998"/>
            <a:ext cx="5123235" cy="1477328"/>
          </a:xfrm>
          <a:prstGeom prst="rect">
            <a:avLst/>
          </a:prstGeom>
          <a:noFill/>
        </p:spPr>
        <p:txBody>
          <a:bodyPr wrap="square" rtlCol="0">
            <a:spAutoFit/>
          </a:bodyPr>
          <a:lstStyle/>
          <a:p>
            <a:r>
              <a:rPr lang="en-US" dirty="0" smtClean="0"/>
              <a:t>Build Trust * Encourage Open Expression * Provide Routine and Stability * Recognize Severe Cases * Create Safe Spaces * Provide Emotional Support * Set Appropriate Boundaries * Encourage Group Work When Possible (</a:t>
            </a:r>
            <a:r>
              <a:rPr lang="en-US" dirty="0" err="1" smtClean="0"/>
              <a:t>Teachers.Institute</a:t>
            </a:r>
            <a:r>
              <a:rPr lang="en-US" dirty="0" smtClean="0"/>
              <a:t>, 2023)</a:t>
            </a:r>
            <a:endParaRPr lang="en-US" dirty="0"/>
          </a:p>
        </p:txBody>
      </p:sp>
      <p:sp>
        <p:nvSpPr>
          <p:cNvPr id="11" name="Title 1"/>
          <p:cNvSpPr txBox="1">
            <a:spLocks/>
          </p:cNvSpPr>
          <p:nvPr/>
        </p:nvSpPr>
        <p:spPr>
          <a:xfrm>
            <a:off x="1102930" y="442860"/>
            <a:ext cx="4918585" cy="473063"/>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2400" b="1" u="sng" dirty="0" smtClean="0">
                <a:solidFill>
                  <a:srgbClr val="8BAA00">
                    <a:lumMod val="75000"/>
                  </a:srgbClr>
                </a:solidFill>
                <a:latin typeface="Aldine401 BT" panose="02020602060306020A03" pitchFamily="18" charset="0"/>
              </a:rPr>
              <a:t>Community Resources</a:t>
            </a:r>
            <a:endParaRPr lang="en-US" sz="2400" b="1" u="sng" dirty="0">
              <a:solidFill>
                <a:srgbClr val="8BAA00">
                  <a:lumMod val="75000"/>
                </a:srgbClr>
              </a:solidFill>
              <a:latin typeface="Aldine401 BT" panose="02020602060306020A03" pitchFamily="18" charset="0"/>
            </a:endParaRPr>
          </a:p>
        </p:txBody>
      </p:sp>
      <p:sp>
        <p:nvSpPr>
          <p:cNvPr id="13" name="Rectangle 12"/>
          <p:cNvSpPr/>
          <p:nvPr/>
        </p:nvSpPr>
        <p:spPr>
          <a:xfrm>
            <a:off x="6802064" y="4660900"/>
            <a:ext cx="5389936" cy="165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119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CD8D479-8942-46E8-A226-A4E01F7A105C}" type="slidenum">
              <a:rPr lang="en-US" smtClean="0"/>
              <a:t>13</a:t>
            </a:fld>
            <a:endParaRPr lang="en-US"/>
          </a:p>
        </p:txBody>
      </p:sp>
      <p:sp>
        <p:nvSpPr>
          <p:cNvPr id="6" name="Date Placeholder 5"/>
          <p:cNvSpPr>
            <a:spLocks noGrp="1"/>
          </p:cNvSpPr>
          <p:nvPr>
            <p:ph type="dt" sz="half" idx="10"/>
          </p:nvPr>
        </p:nvSpPr>
        <p:spPr/>
        <p:txBody>
          <a:bodyPr/>
          <a:lstStyle/>
          <a:p>
            <a:fld id="{E1447A63-5E3D-469C-A0D1-119323F4F95E}" type="datetime1">
              <a:rPr lang="en-US" smtClean="0"/>
              <a:pPr/>
              <a:t>7/28/2025</a:t>
            </a:fld>
            <a:endParaRPr lang="en-US" dirty="0"/>
          </a:p>
        </p:txBody>
      </p:sp>
      <p:sp>
        <p:nvSpPr>
          <p:cNvPr id="7" name="Footer Placeholder 6"/>
          <p:cNvSpPr>
            <a:spLocks noGrp="1"/>
          </p:cNvSpPr>
          <p:nvPr>
            <p:ph type="ftr" sz="quarter" idx="11"/>
          </p:nvPr>
        </p:nvSpPr>
        <p:spPr/>
        <p:txBody>
          <a:bodyPr/>
          <a:lstStyle/>
          <a:p>
            <a:r>
              <a:rPr lang="en-US" dirty="0"/>
              <a:t>Impact of Societal and Cultural Issues on the Learner</a:t>
            </a:r>
            <a:endParaRPr lang="en-US" dirty="0"/>
          </a:p>
        </p:txBody>
      </p:sp>
      <p:sp>
        <p:nvSpPr>
          <p:cNvPr id="8" name="Title 1"/>
          <p:cNvSpPr txBox="1">
            <a:spLocks/>
          </p:cNvSpPr>
          <p:nvPr/>
        </p:nvSpPr>
        <p:spPr>
          <a:xfrm>
            <a:off x="1872749" y="206328"/>
            <a:ext cx="2881178" cy="473063"/>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2400" b="1" u="sng" dirty="0" smtClean="0">
                <a:solidFill>
                  <a:srgbClr val="8BAA00">
                    <a:lumMod val="75000"/>
                  </a:srgbClr>
                </a:solidFill>
                <a:latin typeface="Aldine401 BT" panose="02020602060306020A03" pitchFamily="18" charset="0"/>
              </a:rPr>
              <a:t>Conclusion</a:t>
            </a:r>
            <a:endParaRPr lang="en-US" sz="2400" b="1" u="sng" dirty="0">
              <a:solidFill>
                <a:srgbClr val="8BAA00">
                  <a:lumMod val="75000"/>
                </a:srgbClr>
              </a:solidFill>
              <a:latin typeface="Aldine401 BT" panose="02020602060306020A03" pitchFamily="18" charset="0"/>
            </a:endParaRPr>
          </a:p>
        </p:txBody>
      </p:sp>
      <p:sp>
        <p:nvSpPr>
          <p:cNvPr id="11" name="TextBox 10"/>
          <p:cNvSpPr txBox="1"/>
          <p:nvPr/>
        </p:nvSpPr>
        <p:spPr>
          <a:xfrm>
            <a:off x="453403" y="736482"/>
            <a:ext cx="5740400" cy="5632311"/>
          </a:xfrm>
          <a:prstGeom prst="rect">
            <a:avLst/>
          </a:prstGeom>
          <a:noFill/>
        </p:spPr>
        <p:txBody>
          <a:bodyPr wrap="square" rtlCol="0">
            <a:spAutoFit/>
          </a:bodyPr>
          <a:lstStyle/>
          <a:p>
            <a:r>
              <a:rPr lang="en-US" dirty="0" smtClean="0"/>
              <a:t>As we examined the issues facing Nelly, Brandon, Ellie, and Ian, we have seen just how big of an obstacle each can be to the success of our students.  We can teach and teach and teach all day, but if we are trying to teach a student who just lost a parent, or who has not eaten in two days, our efforts are both extremely likely to fail, and even more fundamentally entirely misguided.  </a:t>
            </a:r>
          </a:p>
          <a:p>
            <a:endParaRPr lang="en-US" dirty="0"/>
          </a:p>
          <a:p>
            <a:r>
              <a:rPr lang="en-US" dirty="0" smtClean="0"/>
              <a:t>We must take the time to build relationships with our students.  </a:t>
            </a:r>
            <a:r>
              <a:rPr lang="en-US" b="1" dirty="0" smtClean="0"/>
              <a:t>Many of the issues we examined today have very similar telltales in the classroom.  </a:t>
            </a:r>
            <a:r>
              <a:rPr lang="en-US" dirty="0" smtClean="0"/>
              <a:t>Sudden decline in academic performance, unexplained injuries or withdrawal, tiredness, or anger.  Knowing who our students are – as people – can help us more readily recognize when something is amiss.  When something is off.  That is a critical ability we need to develop. </a:t>
            </a:r>
          </a:p>
          <a:p>
            <a:endParaRPr lang="en-US" dirty="0"/>
          </a:p>
          <a:p>
            <a:r>
              <a:rPr lang="en-US" dirty="0" smtClean="0"/>
              <a:t>We should train ourselves to see every student as a unique individual young person making their way through a very challenging part of their lives.  Not simply as “robots” built</a:t>
            </a:r>
            <a:endParaRPr lang="en-US"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80428" y="2156719"/>
            <a:ext cx="3605646" cy="4120444"/>
          </a:xfrm>
          <a:prstGeom prst="rect">
            <a:avLst/>
          </a:prstGeom>
        </p:spPr>
      </p:pic>
      <p:sp>
        <p:nvSpPr>
          <p:cNvPr id="13" name="TextBox 12"/>
          <p:cNvSpPr txBox="1"/>
          <p:nvPr/>
        </p:nvSpPr>
        <p:spPr>
          <a:xfrm>
            <a:off x="6893131" y="679391"/>
            <a:ext cx="5171869" cy="1477328"/>
          </a:xfrm>
          <a:prstGeom prst="rect">
            <a:avLst/>
          </a:prstGeom>
          <a:noFill/>
        </p:spPr>
        <p:txBody>
          <a:bodyPr wrap="square" rtlCol="0">
            <a:spAutoFit/>
          </a:bodyPr>
          <a:lstStyle/>
          <a:p>
            <a:r>
              <a:rPr lang="en-US" dirty="0"/>
              <a:t>to download information.  We are the </a:t>
            </a:r>
            <a:r>
              <a:rPr lang="en-US" dirty="0" smtClean="0"/>
              <a:t> ones  </a:t>
            </a:r>
            <a:r>
              <a:rPr lang="en-US" dirty="0"/>
              <a:t>lucky enough </a:t>
            </a:r>
            <a:r>
              <a:rPr lang="en-US" dirty="0" smtClean="0"/>
              <a:t> to  get  to  walk  along  side  </a:t>
            </a:r>
            <a:r>
              <a:rPr lang="en-US" dirty="0"/>
              <a:t>them on that </a:t>
            </a:r>
            <a:r>
              <a:rPr lang="en-US" dirty="0" smtClean="0"/>
              <a:t>incredible  </a:t>
            </a:r>
            <a:r>
              <a:rPr lang="en-US" dirty="0"/>
              <a:t>journey. </a:t>
            </a:r>
            <a:r>
              <a:rPr lang="en-US" dirty="0" smtClean="0"/>
              <a:t>  So, let us  be  good  traveling </a:t>
            </a:r>
            <a:r>
              <a:rPr lang="en-US" dirty="0"/>
              <a:t>companions; good guides. </a:t>
            </a:r>
            <a:r>
              <a:rPr lang="en-US" dirty="0" smtClean="0"/>
              <a:t> Teach ourselves to meet </a:t>
            </a:r>
          </a:p>
          <a:p>
            <a:endParaRPr lang="en-US" dirty="0"/>
          </a:p>
        </p:txBody>
      </p:sp>
      <p:sp>
        <p:nvSpPr>
          <p:cNvPr id="14" name="TextBox 13"/>
          <p:cNvSpPr txBox="1"/>
          <p:nvPr/>
        </p:nvSpPr>
        <p:spPr>
          <a:xfrm>
            <a:off x="10172700" y="1780977"/>
            <a:ext cx="1892300" cy="2585323"/>
          </a:xfrm>
          <a:prstGeom prst="rect">
            <a:avLst/>
          </a:prstGeom>
          <a:noFill/>
        </p:spPr>
        <p:txBody>
          <a:bodyPr wrap="square" rtlCol="0">
            <a:spAutoFit/>
          </a:bodyPr>
          <a:lstStyle/>
          <a:p>
            <a:r>
              <a:rPr lang="en-US" dirty="0" smtClean="0"/>
              <a:t>them </a:t>
            </a:r>
            <a:r>
              <a:rPr lang="en-US" dirty="0"/>
              <a:t>where they are, identify their needs, and commit ourselves to supporting </a:t>
            </a:r>
            <a:r>
              <a:rPr lang="en-US" dirty="0" smtClean="0"/>
              <a:t>them to </a:t>
            </a:r>
            <a:r>
              <a:rPr lang="en-US" dirty="0"/>
              <a:t>the absolute best of our ability every step of the way.  </a:t>
            </a:r>
            <a:endParaRPr lang="en-US" dirty="0"/>
          </a:p>
        </p:txBody>
      </p:sp>
    </p:spTree>
    <p:extLst>
      <p:ext uri="{BB962C8B-B14F-4D97-AF65-F5344CB8AC3E}">
        <p14:creationId xmlns:p14="http://schemas.microsoft.com/office/powerpoint/2010/main" val="144566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CD8D479-8942-46E8-A226-A4E01F7A105C}" type="slidenum">
              <a:rPr lang="en-US" smtClean="0"/>
              <a:t>14</a:t>
            </a:fld>
            <a:endParaRPr lang="en-US"/>
          </a:p>
        </p:txBody>
      </p:sp>
      <p:sp>
        <p:nvSpPr>
          <p:cNvPr id="6" name="Date Placeholder 5"/>
          <p:cNvSpPr>
            <a:spLocks noGrp="1"/>
          </p:cNvSpPr>
          <p:nvPr>
            <p:ph type="dt" sz="half" idx="10"/>
          </p:nvPr>
        </p:nvSpPr>
        <p:spPr/>
        <p:txBody>
          <a:bodyPr/>
          <a:lstStyle/>
          <a:p>
            <a:fld id="{E1447A63-5E3D-469C-A0D1-119323F4F95E}" type="datetime1">
              <a:rPr lang="en-US" smtClean="0"/>
              <a:pPr/>
              <a:t>7/28/2025</a:t>
            </a:fld>
            <a:endParaRPr lang="en-US" dirty="0"/>
          </a:p>
        </p:txBody>
      </p:sp>
      <p:sp>
        <p:nvSpPr>
          <p:cNvPr id="7" name="Footer Placeholder 6"/>
          <p:cNvSpPr>
            <a:spLocks noGrp="1"/>
          </p:cNvSpPr>
          <p:nvPr>
            <p:ph type="ftr" sz="quarter" idx="11"/>
          </p:nvPr>
        </p:nvSpPr>
        <p:spPr>
          <a:xfrm>
            <a:off x="1637716" y="6629400"/>
            <a:ext cx="10554284" cy="228600"/>
          </a:xfrm>
        </p:spPr>
        <p:txBody>
          <a:bodyPr/>
          <a:lstStyle/>
          <a:p>
            <a:r>
              <a:rPr lang="en-US" dirty="0"/>
              <a:t>Impact of Societal and Cultural Issues on the Learner: The Need for Empathy, Understanding, and Support                                                                                          Presented by:   Andres Garcia</a:t>
            </a:r>
            <a:endParaRPr lang="en-US" dirty="0"/>
          </a:p>
        </p:txBody>
      </p:sp>
      <p:sp>
        <p:nvSpPr>
          <p:cNvPr id="8" name="Title 1"/>
          <p:cNvSpPr txBox="1">
            <a:spLocks/>
          </p:cNvSpPr>
          <p:nvPr/>
        </p:nvSpPr>
        <p:spPr>
          <a:xfrm>
            <a:off x="4769256" y="315860"/>
            <a:ext cx="2881178" cy="473063"/>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2400" b="1" u="sng" dirty="0" smtClean="0">
                <a:solidFill>
                  <a:srgbClr val="8BAA00">
                    <a:lumMod val="75000"/>
                  </a:srgbClr>
                </a:solidFill>
                <a:latin typeface="Aldine401 BT" panose="02020602060306020A03" pitchFamily="18" charset="0"/>
              </a:rPr>
              <a:t>Bibliography</a:t>
            </a:r>
            <a:endParaRPr lang="en-US" sz="2400" b="1" u="sng" dirty="0">
              <a:solidFill>
                <a:srgbClr val="8BAA00">
                  <a:lumMod val="75000"/>
                </a:srgbClr>
              </a:solidFill>
              <a:latin typeface="Aldine401 BT" panose="02020602060306020A03" pitchFamily="18" charset="0"/>
            </a:endParaRPr>
          </a:p>
        </p:txBody>
      </p:sp>
      <p:sp>
        <p:nvSpPr>
          <p:cNvPr id="10" name="TextBox 9"/>
          <p:cNvSpPr txBox="1"/>
          <p:nvPr/>
        </p:nvSpPr>
        <p:spPr>
          <a:xfrm>
            <a:off x="1054100" y="1447800"/>
            <a:ext cx="184731" cy="369332"/>
          </a:xfrm>
          <a:prstGeom prst="rect">
            <a:avLst/>
          </a:prstGeom>
          <a:noFill/>
        </p:spPr>
        <p:txBody>
          <a:bodyPr wrap="none" rtlCol="0">
            <a:spAutoFit/>
          </a:bodyPr>
          <a:lstStyle/>
          <a:p>
            <a:endParaRPr lang="en-US" dirty="0"/>
          </a:p>
        </p:txBody>
      </p:sp>
      <p:sp>
        <p:nvSpPr>
          <p:cNvPr id="11" name="TextBox 10"/>
          <p:cNvSpPr txBox="1"/>
          <p:nvPr/>
        </p:nvSpPr>
        <p:spPr>
          <a:xfrm>
            <a:off x="635000" y="1206500"/>
            <a:ext cx="11074400" cy="5355312"/>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Gunn, Jennifer, How </a:t>
            </a:r>
            <a:r>
              <a:rPr lang="en-US" dirty="0"/>
              <a:t>Adverse Childhood Trauma Affects a Student's Brain - Resilient </a:t>
            </a:r>
            <a:r>
              <a:rPr lang="en-US" dirty="0" smtClean="0"/>
              <a:t>Educator, 2018.</a:t>
            </a:r>
          </a:p>
          <a:p>
            <a:pPr marL="285750" indent="-285750">
              <a:buFont typeface="Wingdings" panose="05000000000000000000" pitchFamily="2" charset="2"/>
              <a:buChar char="§"/>
            </a:pPr>
            <a:r>
              <a:rPr lang="en-US" dirty="0">
                <a:hlinkClick r:id="rId2"/>
              </a:rPr>
              <a:t>https://resilienteducator.com/classroom-resources/this-is-a-students-brain-on-trauma</a:t>
            </a:r>
            <a:r>
              <a:rPr lang="en-US" dirty="0" smtClean="0">
                <a:hlinkClick r:id="rId2"/>
              </a:rPr>
              <a:t>/</a:t>
            </a: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Harvard University, Center on the Developing Child, </a:t>
            </a:r>
            <a:r>
              <a:rPr lang="en-US" dirty="0" err="1" smtClean="0"/>
              <a:t>InBrief</a:t>
            </a:r>
            <a:r>
              <a:rPr lang="en-US" dirty="0" smtClean="0"/>
              <a:t>- </a:t>
            </a:r>
            <a:r>
              <a:rPr lang="en-US" dirty="0"/>
              <a:t>The Science of </a:t>
            </a:r>
            <a:r>
              <a:rPr lang="en-US" dirty="0" smtClean="0"/>
              <a:t>Neglect, 2013.</a:t>
            </a:r>
          </a:p>
          <a:p>
            <a:pPr marL="285750" indent="-285750">
              <a:buFont typeface="Wingdings" panose="05000000000000000000" pitchFamily="2" charset="2"/>
              <a:buChar char="§"/>
            </a:pPr>
            <a:r>
              <a:rPr lang="en-US" dirty="0">
                <a:hlinkClick r:id="rId3"/>
              </a:rPr>
              <a:t>https://developingchild.harvard.edu/resources/inbriefs/inbrief-the-science-of-neglect</a:t>
            </a:r>
            <a:r>
              <a:rPr lang="en-US" dirty="0" smtClean="0">
                <a:hlinkClick r:id="rId3"/>
              </a:rPr>
              <a:t>/</a:t>
            </a: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Chen, </a:t>
            </a:r>
            <a:r>
              <a:rPr lang="en-US" dirty="0" err="1" smtClean="0"/>
              <a:t>Jingjing</a:t>
            </a:r>
            <a:r>
              <a:rPr lang="en-US" dirty="0" smtClean="0"/>
              <a:t>, Learning </a:t>
            </a:r>
            <a:r>
              <a:rPr lang="en-US" dirty="0"/>
              <a:t>and memory under stress- implications for the classroom </a:t>
            </a:r>
            <a:r>
              <a:rPr lang="en-US" dirty="0" smtClean="0"/>
              <a:t>– Nature Partner, 2023.</a:t>
            </a:r>
          </a:p>
          <a:p>
            <a:pPr marL="285750" indent="-285750">
              <a:buFont typeface="Wingdings" panose="05000000000000000000" pitchFamily="2" charset="2"/>
              <a:buChar char="§"/>
            </a:pPr>
            <a:r>
              <a:rPr lang="en-US" dirty="0">
                <a:hlinkClick r:id="rId4"/>
              </a:rPr>
              <a:t>https://</a:t>
            </a:r>
            <a:r>
              <a:rPr lang="en-US" dirty="0" smtClean="0">
                <a:hlinkClick r:id="rId4"/>
              </a:rPr>
              <a:t>www.nature.com/articles/npjscilearn201611</a:t>
            </a: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err="1" smtClean="0"/>
              <a:t>Zang</a:t>
            </a:r>
            <a:r>
              <a:rPr lang="en-US" dirty="0" smtClean="0"/>
              <a:t>, </a:t>
            </a:r>
            <a:r>
              <a:rPr lang="en-US" dirty="0" err="1" smtClean="0"/>
              <a:t>Lijun</a:t>
            </a:r>
            <a:r>
              <a:rPr lang="en-US" dirty="0" smtClean="0"/>
              <a:t>, </a:t>
            </a:r>
            <a:r>
              <a:rPr lang="en-US" dirty="0"/>
              <a:t>The Effects of Parental Absence on Children Development- </a:t>
            </a:r>
            <a:r>
              <a:rPr lang="en-US" dirty="0" smtClean="0"/>
              <a:t>Left-Behind </a:t>
            </a:r>
            <a:r>
              <a:rPr lang="en-US" dirty="0"/>
              <a:t>Children in China </a:t>
            </a:r>
            <a:r>
              <a:rPr lang="en-US" dirty="0" smtClean="0"/>
              <a:t>– PMC</a:t>
            </a:r>
          </a:p>
          <a:p>
            <a:pPr marL="285750" indent="-285750">
              <a:buFont typeface="Wingdings" panose="05000000000000000000" pitchFamily="2" charset="2"/>
              <a:buChar char="§"/>
            </a:pPr>
            <a:r>
              <a:rPr lang="en-US" u="sng" dirty="0">
                <a:solidFill>
                  <a:schemeClr val="accent2"/>
                </a:solidFill>
              </a:rPr>
              <a:t>https://</a:t>
            </a:r>
            <a:r>
              <a:rPr lang="en-US" u="sng" dirty="0" smtClean="0">
                <a:solidFill>
                  <a:schemeClr val="accent2"/>
                </a:solidFill>
              </a:rPr>
              <a:t>pmc.ncbi.nlm.nih.gov/articles/PMC7559575</a:t>
            </a:r>
            <a:r>
              <a:rPr lang="en-US" u="sng" dirty="0">
                <a:solidFill>
                  <a:schemeClr val="accent2"/>
                </a:solidFill>
              </a:rPr>
              <a:t>/</a:t>
            </a:r>
            <a:endParaRPr lang="en-US" u="sng" dirty="0" smtClean="0">
              <a:solidFill>
                <a:schemeClr val="accent2"/>
              </a:solidFill>
            </a:endParaRP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Kendall-Tackett, The </a:t>
            </a:r>
            <a:r>
              <a:rPr lang="en-US" dirty="0"/>
              <a:t>effects of neglect on academic achievement and disciplinary </a:t>
            </a:r>
            <a:r>
              <a:rPr lang="en-US" dirty="0" smtClean="0"/>
              <a:t>problems, 1996.</a:t>
            </a:r>
          </a:p>
          <a:p>
            <a:pPr marL="285750" indent="-285750">
              <a:buFont typeface="Wingdings" panose="05000000000000000000" pitchFamily="2" charset="2"/>
              <a:buChar char="§"/>
            </a:pPr>
            <a:r>
              <a:rPr lang="en-US" dirty="0" smtClean="0">
                <a:hlinkClick r:id="rId5"/>
              </a:rPr>
              <a:t>https</a:t>
            </a:r>
            <a:r>
              <a:rPr lang="en-US" dirty="0">
                <a:hlinkClick r:id="rId5"/>
              </a:rPr>
              <a:t>://pubmed.ncbi.nlm.nih.gov/8734546</a:t>
            </a:r>
            <a:r>
              <a:rPr lang="en-US" dirty="0" smtClean="0">
                <a:hlinkClick r:id="rId5"/>
              </a:rPr>
              <a:t>/</a:t>
            </a: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Resilient </a:t>
            </a:r>
            <a:r>
              <a:rPr lang="en-US" dirty="0" smtClean="0"/>
              <a:t>Educator, Trauma-Informed </a:t>
            </a:r>
            <a:r>
              <a:rPr lang="en-US" dirty="0"/>
              <a:t>Teaching Tips for Classroom &amp; Online </a:t>
            </a:r>
            <a:r>
              <a:rPr lang="en-US" dirty="0" smtClean="0"/>
              <a:t>Educators, 2018. </a:t>
            </a:r>
            <a:r>
              <a:rPr lang="en-US" u="sng" dirty="0" smtClean="0">
                <a:solidFill>
                  <a:schemeClr val="accent2"/>
                </a:solidFill>
                <a:hlinkClick r:id="rId6"/>
              </a:rPr>
              <a:t>https</a:t>
            </a:r>
            <a:r>
              <a:rPr lang="en-US" u="sng" dirty="0">
                <a:solidFill>
                  <a:schemeClr val="accent2"/>
                </a:solidFill>
                <a:hlinkClick r:id="rId6"/>
              </a:rPr>
              <a:t>://resilienteducator.com/classroom-resources/trauma-informed-teaching-tips</a:t>
            </a:r>
            <a:r>
              <a:rPr lang="en-US" u="sng" dirty="0" smtClean="0">
                <a:solidFill>
                  <a:schemeClr val="accent2"/>
                </a:solidFill>
                <a:hlinkClick r:id="rId6"/>
              </a:rPr>
              <a:t>/</a:t>
            </a:r>
            <a:endParaRPr lang="en-US" u="sng" dirty="0" smtClean="0">
              <a:solidFill>
                <a:schemeClr val="accent2"/>
              </a:solidFill>
            </a:endParaRPr>
          </a:p>
          <a:p>
            <a:endParaRPr lang="en-US" u="sng" dirty="0">
              <a:solidFill>
                <a:schemeClr val="accent2"/>
              </a:solidFill>
            </a:endParaRPr>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118708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CD8D479-8942-46E8-A226-A4E01F7A105C}" type="slidenum">
              <a:rPr lang="en-US" smtClean="0"/>
              <a:t>15</a:t>
            </a:fld>
            <a:endParaRPr lang="en-US"/>
          </a:p>
        </p:txBody>
      </p:sp>
      <p:sp>
        <p:nvSpPr>
          <p:cNvPr id="6" name="Date Placeholder 5"/>
          <p:cNvSpPr>
            <a:spLocks noGrp="1"/>
          </p:cNvSpPr>
          <p:nvPr>
            <p:ph type="dt" sz="half" idx="10"/>
          </p:nvPr>
        </p:nvSpPr>
        <p:spPr/>
        <p:txBody>
          <a:bodyPr/>
          <a:lstStyle/>
          <a:p>
            <a:fld id="{E1447A63-5E3D-469C-A0D1-119323F4F95E}" type="datetime1">
              <a:rPr lang="en-US" smtClean="0"/>
              <a:pPr/>
              <a:t>7/28/2025</a:t>
            </a:fld>
            <a:endParaRPr lang="en-US" dirty="0"/>
          </a:p>
        </p:txBody>
      </p:sp>
      <p:sp>
        <p:nvSpPr>
          <p:cNvPr id="7" name="Footer Placeholder 6"/>
          <p:cNvSpPr>
            <a:spLocks noGrp="1"/>
          </p:cNvSpPr>
          <p:nvPr>
            <p:ph type="ftr" sz="quarter" idx="11"/>
          </p:nvPr>
        </p:nvSpPr>
        <p:spPr>
          <a:xfrm>
            <a:off x="1637716" y="6629400"/>
            <a:ext cx="10554284" cy="228600"/>
          </a:xfrm>
        </p:spPr>
        <p:txBody>
          <a:bodyPr/>
          <a:lstStyle/>
          <a:p>
            <a:r>
              <a:rPr lang="en-US" dirty="0"/>
              <a:t>Impact of Societal and Cultural Issues on the Learner: The Need for Empathy, Understanding, and Support                                                                                          Presented by:   Andres Garcia</a:t>
            </a:r>
            <a:endParaRPr lang="en-US" dirty="0"/>
          </a:p>
        </p:txBody>
      </p:sp>
      <p:sp>
        <p:nvSpPr>
          <p:cNvPr id="8" name="Title 1"/>
          <p:cNvSpPr txBox="1">
            <a:spLocks/>
          </p:cNvSpPr>
          <p:nvPr/>
        </p:nvSpPr>
        <p:spPr>
          <a:xfrm>
            <a:off x="4769256" y="315860"/>
            <a:ext cx="2881178" cy="473063"/>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2400" b="1" u="sng" dirty="0" smtClean="0">
                <a:solidFill>
                  <a:srgbClr val="8BAA00">
                    <a:lumMod val="75000"/>
                  </a:srgbClr>
                </a:solidFill>
                <a:latin typeface="Aldine401 BT" panose="02020602060306020A03" pitchFamily="18" charset="0"/>
              </a:rPr>
              <a:t>Bibliography</a:t>
            </a:r>
            <a:endParaRPr lang="en-US" sz="2400" b="1" u="sng" dirty="0">
              <a:solidFill>
                <a:srgbClr val="8BAA00">
                  <a:lumMod val="75000"/>
                </a:srgbClr>
              </a:solidFill>
              <a:latin typeface="Aldine401 BT" panose="02020602060306020A03" pitchFamily="18" charset="0"/>
            </a:endParaRPr>
          </a:p>
        </p:txBody>
      </p:sp>
      <p:sp>
        <p:nvSpPr>
          <p:cNvPr id="10" name="TextBox 9"/>
          <p:cNvSpPr txBox="1"/>
          <p:nvPr/>
        </p:nvSpPr>
        <p:spPr>
          <a:xfrm>
            <a:off x="1054100" y="1447800"/>
            <a:ext cx="184731" cy="369332"/>
          </a:xfrm>
          <a:prstGeom prst="rect">
            <a:avLst/>
          </a:prstGeom>
          <a:noFill/>
        </p:spPr>
        <p:txBody>
          <a:bodyPr wrap="none" rtlCol="0">
            <a:spAutoFit/>
          </a:bodyPr>
          <a:lstStyle/>
          <a:p>
            <a:endParaRPr lang="en-US" dirty="0"/>
          </a:p>
        </p:txBody>
      </p:sp>
      <p:sp>
        <p:nvSpPr>
          <p:cNvPr id="11" name="TextBox 10"/>
          <p:cNvSpPr txBox="1"/>
          <p:nvPr/>
        </p:nvSpPr>
        <p:spPr>
          <a:xfrm>
            <a:off x="672645" y="948690"/>
            <a:ext cx="11074400" cy="5632311"/>
          </a:xfrm>
          <a:prstGeom prst="rect">
            <a:avLst/>
          </a:prstGeom>
          <a:noFill/>
        </p:spPr>
        <p:txBody>
          <a:bodyPr wrap="square" rtlCol="0">
            <a:spAutoFit/>
          </a:bodyPr>
          <a:lstStyle/>
          <a:p>
            <a:pPr marL="285750" indent="-285750">
              <a:buFont typeface="Wingdings" panose="05000000000000000000" pitchFamily="2" charset="2"/>
              <a:buChar char="§"/>
            </a:pPr>
            <a:r>
              <a:rPr lang="en-US" dirty="0" err="1" smtClean="0"/>
              <a:t>Hornor</a:t>
            </a:r>
            <a:r>
              <a:rPr lang="en-US" dirty="0" smtClean="0"/>
              <a:t>, Gail, DNP CPNP, Childhood </a:t>
            </a:r>
            <a:r>
              <a:rPr lang="en-US" dirty="0"/>
              <a:t>Trauma Exposure and Toxic Stress- </a:t>
            </a:r>
            <a:r>
              <a:rPr lang="en-US" dirty="0" smtClean="0"/>
              <a:t>- </a:t>
            </a:r>
            <a:r>
              <a:rPr lang="en-US" dirty="0"/>
              <a:t>Journal of Pediatric Health </a:t>
            </a:r>
            <a:r>
              <a:rPr lang="en-US" dirty="0" smtClean="0"/>
              <a:t>Care, 2015.</a:t>
            </a:r>
          </a:p>
          <a:p>
            <a:pPr marL="285750" indent="-285750">
              <a:buFont typeface="Wingdings" panose="05000000000000000000" pitchFamily="2" charset="2"/>
              <a:buChar char="§"/>
            </a:pPr>
            <a:r>
              <a:rPr lang="en-US" dirty="0">
                <a:hlinkClick r:id="rId2"/>
              </a:rPr>
              <a:t>https://</a:t>
            </a:r>
            <a:r>
              <a:rPr lang="en-US" dirty="0" smtClean="0">
                <a:hlinkClick r:id="rId2"/>
              </a:rPr>
              <a:t>www.jpedhc.org/article/s0891-5245(14)00344-7/fulltext</a:t>
            </a: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err="1" smtClean="0"/>
              <a:t>Calallen</a:t>
            </a:r>
            <a:r>
              <a:rPr lang="en-US" dirty="0" smtClean="0"/>
              <a:t> High </a:t>
            </a:r>
            <a:r>
              <a:rPr lang="en-US" dirty="0" err="1" smtClean="0"/>
              <a:t>Shool</a:t>
            </a:r>
            <a:r>
              <a:rPr lang="en-US" dirty="0" smtClean="0"/>
              <a:t>, </a:t>
            </a:r>
            <a:r>
              <a:rPr lang="en-US" dirty="0"/>
              <a:t>Community Resources List, 2025. </a:t>
            </a:r>
            <a:endParaRPr lang="en-US" dirty="0" smtClean="0"/>
          </a:p>
          <a:p>
            <a:pPr marL="285750" indent="-285750">
              <a:buFont typeface="Wingdings" panose="05000000000000000000" pitchFamily="2" charset="2"/>
              <a:buChar char="§"/>
            </a:pPr>
            <a:r>
              <a:rPr lang="en-US" dirty="0" smtClean="0">
                <a:hlinkClick r:id="rId3"/>
              </a:rPr>
              <a:t>https</a:t>
            </a:r>
            <a:r>
              <a:rPr lang="en-US" dirty="0">
                <a:hlinkClick r:id="rId3"/>
              </a:rPr>
              <a:t>://</a:t>
            </a:r>
            <a:r>
              <a:rPr lang="en-US" dirty="0" smtClean="0">
                <a:hlinkClick r:id="rId3"/>
              </a:rPr>
              <a:t>chs.calallen.org/high-school-counselors/community-resources</a:t>
            </a: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CDC, Centers for Disease Control, 2025, Data </a:t>
            </a:r>
            <a:r>
              <a:rPr lang="en-US" dirty="0"/>
              <a:t>and Statistics on Children's Mental </a:t>
            </a:r>
            <a:r>
              <a:rPr lang="en-US" dirty="0" smtClean="0"/>
              <a:t>Health</a:t>
            </a:r>
          </a:p>
          <a:p>
            <a:pPr marL="285750" indent="-285750">
              <a:buFont typeface="Wingdings" panose="05000000000000000000" pitchFamily="2" charset="2"/>
              <a:buChar char="§"/>
            </a:pPr>
            <a:r>
              <a:rPr lang="en-US" dirty="0">
                <a:hlinkClick r:id="rId4"/>
              </a:rPr>
              <a:t>https://</a:t>
            </a:r>
            <a:r>
              <a:rPr lang="en-US" dirty="0" smtClean="0">
                <a:hlinkClick r:id="rId4"/>
              </a:rPr>
              <a:t>www.cdc.gov/children-mental-health/data-research/index.html</a:t>
            </a: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Harms, Madeline, Disrupting </a:t>
            </a:r>
            <a:r>
              <a:rPr lang="en-US" dirty="0"/>
              <a:t>links between poverty, chronic stress, and educational inequality </a:t>
            </a:r>
            <a:r>
              <a:rPr lang="en-US" dirty="0" smtClean="0"/>
              <a:t>– Nature Partner</a:t>
            </a:r>
          </a:p>
          <a:p>
            <a:pPr marL="285750" indent="-285750">
              <a:buFont typeface="Wingdings" panose="05000000000000000000" pitchFamily="2" charset="2"/>
              <a:buChar char="§"/>
            </a:pPr>
            <a:r>
              <a:rPr lang="en-US" dirty="0">
                <a:hlinkClick r:id="rId5"/>
              </a:rPr>
              <a:t>https://</a:t>
            </a:r>
            <a:r>
              <a:rPr lang="en-US" dirty="0" smtClean="0">
                <a:hlinkClick r:id="rId5"/>
              </a:rPr>
              <a:t>www.nature.com/articles/s41539-023-00199-2</a:t>
            </a: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Understood.org, Classroom Accommodations for Anxiety, 2024.</a:t>
            </a:r>
          </a:p>
          <a:p>
            <a:pPr marL="285750" indent="-285750">
              <a:buFont typeface="Wingdings" panose="05000000000000000000" pitchFamily="2" charset="2"/>
              <a:buChar char="§"/>
            </a:pPr>
            <a:r>
              <a:rPr lang="en-US" dirty="0" smtClean="0">
                <a:hlinkClick r:id="rId6"/>
              </a:rPr>
              <a:t>https</a:t>
            </a:r>
            <a:r>
              <a:rPr lang="en-US" dirty="0">
                <a:hlinkClick r:id="rId6"/>
              </a:rPr>
              <a:t>://</a:t>
            </a:r>
            <a:r>
              <a:rPr lang="en-US" dirty="0" smtClean="0">
                <a:hlinkClick r:id="rId6"/>
              </a:rPr>
              <a:t>cdn-assets.understood.org/p0qf7j048i0q/4Tpnck45YT23cvIPAi8CE6/656fb3f5c2f53c8f704e429dbc2e8320/</a:t>
            </a:r>
            <a:endParaRPr lang="en-US" dirty="0" smtClean="0"/>
          </a:p>
          <a:p>
            <a:r>
              <a:rPr lang="en-US" dirty="0"/>
              <a:t> </a:t>
            </a:r>
            <a:r>
              <a:rPr lang="en-US" dirty="0" smtClean="0"/>
              <a:t>      </a:t>
            </a:r>
            <a:r>
              <a:rPr lang="en-US" u="sng" dirty="0" smtClean="0">
                <a:solidFill>
                  <a:schemeClr val="accent2"/>
                </a:solidFill>
              </a:rPr>
              <a:t>Classroom_accommodations_for_anxiety_Understood_Accessible.pdf</a:t>
            </a:r>
            <a:endParaRPr lang="en-US" u="sng" dirty="0">
              <a:solidFill>
                <a:schemeClr val="accent2"/>
              </a:solidFill>
            </a:endParaRP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Teachers </a:t>
            </a:r>
            <a:r>
              <a:rPr lang="en-US" dirty="0" smtClean="0"/>
              <a:t>Institute, Helping </a:t>
            </a:r>
            <a:r>
              <a:rPr lang="en-US" dirty="0"/>
              <a:t>Neglected and Abused Children- A Guide for Teachers and </a:t>
            </a:r>
            <a:r>
              <a:rPr lang="en-US" dirty="0" smtClean="0"/>
              <a:t>Parents, 2025. </a:t>
            </a:r>
            <a:r>
              <a:rPr lang="en-US" dirty="0" smtClean="0">
                <a:hlinkClick r:id="rId7"/>
              </a:rPr>
              <a:t>https</a:t>
            </a:r>
            <a:r>
              <a:rPr lang="en-US" dirty="0">
                <a:hlinkClick r:id="rId7"/>
              </a:rPr>
              <a:t>://teachers.institute/socio-emotional-development-children/helping-neglected-abused-children-guide</a:t>
            </a:r>
            <a:r>
              <a:rPr lang="en-US" dirty="0" smtClean="0">
                <a:hlinkClick r:id="rId7"/>
              </a:rPr>
              <a:t>/</a:t>
            </a: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84561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CD8D479-8942-46E8-A226-A4E01F7A105C}" type="slidenum">
              <a:rPr lang="en-US" smtClean="0"/>
              <a:t>16</a:t>
            </a:fld>
            <a:endParaRPr lang="en-US"/>
          </a:p>
        </p:txBody>
      </p:sp>
      <p:sp>
        <p:nvSpPr>
          <p:cNvPr id="6" name="Date Placeholder 5"/>
          <p:cNvSpPr>
            <a:spLocks noGrp="1"/>
          </p:cNvSpPr>
          <p:nvPr>
            <p:ph type="dt" sz="half" idx="10"/>
          </p:nvPr>
        </p:nvSpPr>
        <p:spPr/>
        <p:txBody>
          <a:bodyPr/>
          <a:lstStyle/>
          <a:p>
            <a:fld id="{E1447A63-5E3D-469C-A0D1-119323F4F95E}" type="datetime1">
              <a:rPr lang="en-US" smtClean="0"/>
              <a:pPr/>
              <a:t>7/29/2025</a:t>
            </a:fld>
            <a:endParaRPr lang="en-US" dirty="0"/>
          </a:p>
        </p:txBody>
      </p:sp>
      <p:sp>
        <p:nvSpPr>
          <p:cNvPr id="7" name="Footer Placeholder 6"/>
          <p:cNvSpPr>
            <a:spLocks noGrp="1"/>
          </p:cNvSpPr>
          <p:nvPr>
            <p:ph type="ftr" sz="quarter" idx="11"/>
          </p:nvPr>
        </p:nvSpPr>
        <p:spPr>
          <a:xfrm>
            <a:off x="1637716" y="6629400"/>
            <a:ext cx="10554284" cy="228600"/>
          </a:xfrm>
        </p:spPr>
        <p:txBody>
          <a:bodyPr/>
          <a:lstStyle/>
          <a:p>
            <a:r>
              <a:rPr lang="en-US" dirty="0"/>
              <a:t>Impact of Societal and Cultural Issues on the Learner: The Need for Empathy, Understanding, and Support                                                                                          Presented by:   Andres Garcia</a:t>
            </a:r>
            <a:endParaRPr lang="en-US" dirty="0"/>
          </a:p>
        </p:txBody>
      </p:sp>
      <p:sp>
        <p:nvSpPr>
          <p:cNvPr id="8" name="Title 1"/>
          <p:cNvSpPr txBox="1">
            <a:spLocks/>
          </p:cNvSpPr>
          <p:nvPr/>
        </p:nvSpPr>
        <p:spPr>
          <a:xfrm>
            <a:off x="4769256" y="315860"/>
            <a:ext cx="2881178" cy="473063"/>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2400" b="1" u="sng" dirty="0" smtClean="0">
                <a:solidFill>
                  <a:srgbClr val="8BAA00">
                    <a:lumMod val="75000"/>
                  </a:srgbClr>
                </a:solidFill>
                <a:latin typeface="Aldine401 BT" panose="02020602060306020A03" pitchFamily="18" charset="0"/>
              </a:rPr>
              <a:t>Bibliography</a:t>
            </a:r>
            <a:endParaRPr lang="en-US" sz="2400" b="1" u="sng" dirty="0">
              <a:solidFill>
                <a:srgbClr val="8BAA00">
                  <a:lumMod val="75000"/>
                </a:srgbClr>
              </a:solidFill>
              <a:latin typeface="Aldine401 BT" panose="02020602060306020A03" pitchFamily="18" charset="0"/>
            </a:endParaRPr>
          </a:p>
        </p:txBody>
      </p:sp>
      <p:sp>
        <p:nvSpPr>
          <p:cNvPr id="10" name="TextBox 9"/>
          <p:cNvSpPr txBox="1"/>
          <p:nvPr/>
        </p:nvSpPr>
        <p:spPr>
          <a:xfrm>
            <a:off x="1054100" y="1447800"/>
            <a:ext cx="184731" cy="369332"/>
          </a:xfrm>
          <a:prstGeom prst="rect">
            <a:avLst/>
          </a:prstGeom>
          <a:noFill/>
        </p:spPr>
        <p:txBody>
          <a:bodyPr wrap="none" rtlCol="0">
            <a:spAutoFit/>
          </a:bodyPr>
          <a:lstStyle/>
          <a:p>
            <a:endParaRPr lang="en-US" dirty="0"/>
          </a:p>
        </p:txBody>
      </p:sp>
      <p:sp>
        <p:nvSpPr>
          <p:cNvPr id="11" name="TextBox 10"/>
          <p:cNvSpPr txBox="1"/>
          <p:nvPr/>
        </p:nvSpPr>
        <p:spPr>
          <a:xfrm>
            <a:off x="672645" y="948690"/>
            <a:ext cx="11074400" cy="6186309"/>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Mayo Clinic, Depression (Major Depressive Disorder),  2022.</a:t>
            </a:r>
          </a:p>
          <a:p>
            <a:pPr marL="285750" indent="-285750">
              <a:buFont typeface="Wingdings" panose="05000000000000000000" pitchFamily="2" charset="2"/>
              <a:buChar char="§"/>
            </a:pPr>
            <a:r>
              <a:rPr lang="en-US" dirty="0">
                <a:hlinkClick r:id="rId2"/>
              </a:rPr>
              <a:t>https://</a:t>
            </a:r>
            <a:r>
              <a:rPr lang="en-US" dirty="0" smtClean="0">
                <a:hlinkClick r:id="rId2"/>
              </a:rPr>
              <a:t>www.mayoclinic.org/diseases-conditions/depression/symptoms-causes/syc-20356007</a:t>
            </a: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Teen Counseling.com, Help Your Child Thrive With Professional Counseling, </a:t>
            </a:r>
            <a:r>
              <a:rPr lang="en-US" dirty="0"/>
              <a:t>2025. </a:t>
            </a:r>
            <a:endParaRPr lang="en-US" dirty="0" smtClean="0"/>
          </a:p>
          <a:p>
            <a:pPr marL="285750" indent="-285750">
              <a:buFont typeface="Wingdings" panose="05000000000000000000" pitchFamily="2" charset="2"/>
              <a:buChar char="§"/>
            </a:pPr>
            <a:r>
              <a:rPr lang="en-US" dirty="0">
                <a:hlinkClick r:id="rId3"/>
              </a:rPr>
              <a:t>https://www.teencounseling.com</a:t>
            </a:r>
            <a:r>
              <a:rPr lang="en-US" dirty="0" smtClean="0">
                <a:hlinkClick r:id="rId3"/>
              </a:rPr>
              <a:t>/</a:t>
            </a: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Kelly, John, PhD, </a:t>
            </a:r>
            <a:r>
              <a:rPr lang="en-US" dirty="0"/>
              <a:t>6 Ways Teachers Can Help Fight Depression and Mental Health </a:t>
            </a:r>
            <a:r>
              <a:rPr lang="en-US" dirty="0" smtClean="0"/>
              <a:t>Disorders, 2019</a:t>
            </a:r>
            <a:endParaRPr lang="en-US" dirty="0" smtClean="0">
              <a:solidFill>
                <a:schemeClr val="tx2"/>
              </a:solidFill>
            </a:endParaRPr>
          </a:p>
          <a:p>
            <a:pPr marL="285750" indent="-285750">
              <a:buFont typeface="Wingdings" panose="05000000000000000000" pitchFamily="2" charset="2"/>
              <a:buChar char="§"/>
            </a:pPr>
            <a:r>
              <a:rPr lang="en-US" dirty="0">
                <a:hlinkClick r:id="rId4"/>
              </a:rPr>
              <a:t>https://ibcces.org/blog/2019/03/12/teachers-fight-depression-mental-health-disorders</a:t>
            </a:r>
            <a:r>
              <a:rPr lang="en-US" dirty="0" smtClean="0">
                <a:hlinkClick r:id="rId4"/>
              </a:rPr>
              <a:t>/</a:t>
            </a: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IBCCES, Impact of Anxiety and Depression on Student Academic Success, 2019.</a:t>
            </a:r>
          </a:p>
          <a:p>
            <a:pPr marL="285750" indent="-285750">
              <a:buFont typeface="Wingdings" panose="05000000000000000000" pitchFamily="2" charset="2"/>
              <a:buChar char="§"/>
            </a:pPr>
            <a:r>
              <a:rPr lang="en-US" dirty="0">
                <a:hlinkClick r:id="rId5"/>
              </a:rPr>
              <a:t>https://ibcces.org/blog/2019/05/01/impact-anxiety-depression-student-progress</a:t>
            </a:r>
            <a:r>
              <a:rPr lang="en-US" dirty="0" smtClean="0">
                <a:hlinkClick r:id="rId5"/>
              </a:rPr>
              <a:t>/</a:t>
            </a:r>
            <a:endParaRPr lang="en-US" dirty="0" smtClean="0"/>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Sheppard, Sarah, </a:t>
            </a:r>
            <a:r>
              <a:rPr lang="en-US" dirty="0"/>
              <a:t>The Mental Health Effects of Living in Foster </a:t>
            </a:r>
            <a:r>
              <a:rPr lang="en-US" dirty="0" smtClean="0"/>
              <a:t>Care, Effects </a:t>
            </a:r>
            <a:r>
              <a:rPr lang="en-US" dirty="0"/>
              <a:t>can linger into </a:t>
            </a:r>
            <a:r>
              <a:rPr lang="en-US" dirty="0" smtClean="0"/>
              <a:t>adulthood , 2024.</a:t>
            </a:r>
          </a:p>
          <a:p>
            <a:pPr marL="285750" indent="-285750">
              <a:buFont typeface="Wingdings" panose="05000000000000000000" pitchFamily="2" charset="2"/>
              <a:buChar char="§"/>
            </a:pPr>
            <a:r>
              <a:rPr lang="en-US" dirty="0">
                <a:hlinkClick r:id="rId6"/>
              </a:rPr>
              <a:t>https://</a:t>
            </a:r>
            <a:r>
              <a:rPr lang="en-US" dirty="0" smtClean="0">
                <a:hlinkClick r:id="rId6"/>
              </a:rPr>
              <a:t>www.verywellmind.com/the-mental-health-effects-of-living-in-foster-care-5216614</a:t>
            </a: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Hair, Nicole, Association of Child Poverty, Brain Development, and Academic Achievement, JAMA Ped. 2015.</a:t>
            </a:r>
            <a:endParaRPr lang="en-US" dirty="0">
              <a:solidFill>
                <a:schemeClr val="tx2"/>
              </a:solidFill>
            </a:endParaRPr>
          </a:p>
          <a:p>
            <a:pPr marL="285750" indent="-285750">
              <a:buFont typeface="Wingdings" panose="05000000000000000000" pitchFamily="2" charset="2"/>
              <a:buChar char="§"/>
            </a:pPr>
            <a:r>
              <a:rPr lang="en-US" dirty="0">
                <a:hlinkClick r:id="rId7"/>
              </a:rPr>
              <a:t>https://pmc.ncbi.nlm.nih.gov/articles/PMC4687959/</a:t>
            </a:r>
            <a:endParaRPr lang="en-US" dirty="0"/>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80755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CD8D479-8942-46E8-A226-A4E01F7A105C}" type="slidenum">
              <a:rPr lang="en-US" smtClean="0"/>
              <a:t>17</a:t>
            </a:fld>
            <a:endParaRPr lang="en-US"/>
          </a:p>
        </p:txBody>
      </p:sp>
      <p:sp>
        <p:nvSpPr>
          <p:cNvPr id="6" name="Date Placeholder 5"/>
          <p:cNvSpPr>
            <a:spLocks noGrp="1"/>
          </p:cNvSpPr>
          <p:nvPr>
            <p:ph type="dt" sz="half" idx="10"/>
          </p:nvPr>
        </p:nvSpPr>
        <p:spPr/>
        <p:txBody>
          <a:bodyPr/>
          <a:lstStyle/>
          <a:p>
            <a:fld id="{E1447A63-5E3D-469C-A0D1-119323F4F95E}" type="datetime1">
              <a:rPr lang="en-US" smtClean="0"/>
              <a:pPr/>
              <a:t>7/28/2025</a:t>
            </a:fld>
            <a:endParaRPr lang="en-US" dirty="0"/>
          </a:p>
        </p:txBody>
      </p:sp>
      <p:sp>
        <p:nvSpPr>
          <p:cNvPr id="7" name="Footer Placeholder 6"/>
          <p:cNvSpPr>
            <a:spLocks noGrp="1"/>
          </p:cNvSpPr>
          <p:nvPr>
            <p:ph type="ftr" sz="quarter" idx="11"/>
          </p:nvPr>
        </p:nvSpPr>
        <p:spPr>
          <a:xfrm>
            <a:off x="1637716" y="6629400"/>
            <a:ext cx="10554284" cy="228600"/>
          </a:xfrm>
        </p:spPr>
        <p:txBody>
          <a:bodyPr/>
          <a:lstStyle/>
          <a:p>
            <a:r>
              <a:rPr lang="en-US" dirty="0"/>
              <a:t>Impact of Societal and Cultural Issues on the Learner: The Need for Empathy, Understanding, and Support                                                                                          Presented by:   Andres Garcia</a:t>
            </a:r>
            <a:endParaRPr lang="en-US" dirty="0"/>
          </a:p>
        </p:txBody>
      </p:sp>
      <p:sp>
        <p:nvSpPr>
          <p:cNvPr id="8" name="Title 1"/>
          <p:cNvSpPr txBox="1">
            <a:spLocks/>
          </p:cNvSpPr>
          <p:nvPr/>
        </p:nvSpPr>
        <p:spPr>
          <a:xfrm>
            <a:off x="4769256" y="315860"/>
            <a:ext cx="2881178" cy="473063"/>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2400" b="1" u="sng" dirty="0" smtClean="0">
                <a:solidFill>
                  <a:srgbClr val="8BAA00">
                    <a:lumMod val="75000"/>
                  </a:srgbClr>
                </a:solidFill>
                <a:latin typeface="Aldine401 BT" panose="02020602060306020A03" pitchFamily="18" charset="0"/>
              </a:rPr>
              <a:t>Bibliography</a:t>
            </a:r>
            <a:endParaRPr lang="en-US" sz="2400" b="1" u="sng" dirty="0">
              <a:solidFill>
                <a:srgbClr val="8BAA00">
                  <a:lumMod val="75000"/>
                </a:srgbClr>
              </a:solidFill>
              <a:latin typeface="Aldine401 BT" panose="02020602060306020A03" pitchFamily="18" charset="0"/>
            </a:endParaRPr>
          </a:p>
        </p:txBody>
      </p:sp>
      <p:sp>
        <p:nvSpPr>
          <p:cNvPr id="10" name="TextBox 9"/>
          <p:cNvSpPr txBox="1"/>
          <p:nvPr/>
        </p:nvSpPr>
        <p:spPr>
          <a:xfrm>
            <a:off x="1054100" y="1447800"/>
            <a:ext cx="184731" cy="369332"/>
          </a:xfrm>
          <a:prstGeom prst="rect">
            <a:avLst/>
          </a:prstGeom>
          <a:noFill/>
        </p:spPr>
        <p:txBody>
          <a:bodyPr wrap="none" rtlCol="0">
            <a:spAutoFit/>
          </a:bodyPr>
          <a:lstStyle/>
          <a:p>
            <a:endParaRPr lang="en-US" dirty="0"/>
          </a:p>
        </p:txBody>
      </p:sp>
      <p:sp>
        <p:nvSpPr>
          <p:cNvPr id="11" name="TextBox 10"/>
          <p:cNvSpPr txBox="1"/>
          <p:nvPr/>
        </p:nvSpPr>
        <p:spPr>
          <a:xfrm>
            <a:off x="672645" y="948690"/>
            <a:ext cx="11074400" cy="3693319"/>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t>Crisis Prevention Institute, </a:t>
            </a:r>
            <a:r>
              <a:rPr lang="en-US" dirty="0"/>
              <a:t>The Impact of Stress </a:t>
            </a:r>
            <a:r>
              <a:rPr lang="en-US" dirty="0" smtClean="0"/>
              <a:t>&amp; Trauma </a:t>
            </a:r>
            <a:r>
              <a:rPr lang="en-US" dirty="0"/>
              <a:t>on Student Behavior </a:t>
            </a:r>
            <a:r>
              <a:rPr lang="en-US" dirty="0" smtClean="0"/>
              <a:t>&amp; Academic Performance),  2024.</a:t>
            </a:r>
          </a:p>
          <a:p>
            <a:pPr marL="285750" indent="-285750">
              <a:buFont typeface="Wingdings" panose="05000000000000000000" pitchFamily="2" charset="2"/>
              <a:buChar char="§"/>
            </a:pPr>
            <a:r>
              <a:rPr lang="en-US" dirty="0">
                <a:hlinkClick r:id="rId2"/>
              </a:rPr>
              <a:t>https://www.crisisprevention.com/blog/education/the-impact-of-stress-and-trauma-on-student-behavior-and-academic-performance</a:t>
            </a:r>
            <a:r>
              <a:rPr lang="en-US" dirty="0" smtClean="0">
                <a:hlinkClick r:id="rId2"/>
              </a:rPr>
              <a:t>/</a:t>
            </a:r>
            <a:endParaRPr lang="en-US" dirty="0" smtClean="0"/>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r>
              <a:rPr lang="en-US" dirty="0" smtClean="0"/>
              <a:t>Perkins, Suzanne, </a:t>
            </a:r>
            <a:r>
              <a:rPr lang="en-US" dirty="0"/>
              <a:t>Violence Exposure and the Development of School-Related Functioning: Mental Health, </a:t>
            </a:r>
            <a:r>
              <a:rPr lang="en-US" dirty="0" smtClean="0"/>
              <a:t>Neuro-cognition</a:t>
            </a:r>
            <a:r>
              <a:rPr lang="en-US" dirty="0"/>
              <a:t>, and </a:t>
            </a:r>
            <a:r>
              <a:rPr lang="en-US" dirty="0" smtClean="0"/>
              <a:t>Learning, 2012. </a:t>
            </a:r>
          </a:p>
          <a:p>
            <a:pPr marL="285750" indent="-285750">
              <a:buFont typeface="Wingdings" panose="05000000000000000000" pitchFamily="2" charset="2"/>
              <a:buChar char="§"/>
            </a:pPr>
            <a:r>
              <a:rPr lang="en-US" dirty="0">
                <a:hlinkClick r:id="rId3"/>
              </a:rPr>
              <a:t>https://pmc.ncbi.nlm.nih.gov/articles/PMC3402358</a:t>
            </a:r>
            <a:r>
              <a:rPr lang="en-US" dirty="0" smtClean="0">
                <a:hlinkClick r:id="rId3"/>
              </a:rPr>
              <a:t>/</a:t>
            </a: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smtClean="0"/>
              <a:t>Feeding America.org, </a:t>
            </a:r>
            <a:r>
              <a:rPr lang="en-US" dirty="0"/>
              <a:t>Our Vision: An America without Hunger</a:t>
            </a:r>
            <a:r>
              <a:rPr lang="en-US" dirty="0" smtClean="0"/>
              <a:t>, 2025. </a:t>
            </a:r>
          </a:p>
          <a:p>
            <a:pPr marL="285750" indent="-285750">
              <a:buFont typeface="Wingdings" panose="05000000000000000000" pitchFamily="2" charset="2"/>
              <a:buChar char="§"/>
            </a:pPr>
            <a:r>
              <a:rPr lang="en-US" dirty="0" smtClean="0">
                <a:hlinkClick r:id="rId4"/>
              </a:rPr>
              <a:t>https://www.feedamerica.org/</a:t>
            </a:r>
            <a:endParaRPr lang="en-US" dirty="0" smtClean="0"/>
          </a:p>
          <a:p>
            <a:pPr marL="285750" indent="-285750">
              <a:buFont typeface="Wingdings" panose="05000000000000000000" pitchFamily="2" charset="2"/>
              <a:buChar char="§"/>
            </a:pPr>
            <a:endParaRPr lang="en-US" dirty="0" smtClean="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p:txBody>
      </p:sp>
    </p:spTree>
    <p:extLst>
      <p:ext uri="{BB962C8B-B14F-4D97-AF65-F5344CB8AC3E}">
        <p14:creationId xmlns:p14="http://schemas.microsoft.com/office/powerpoint/2010/main" val="489565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734" y="328744"/>
            <a:ext cx="5367840" cy="473063"/>
          </a:xfrm>
        </p:spPr>
        <p:txBody>
          <a:bodyPr>
            <a:normAutofit fontScale="90000"/>
          </a:bodyPr>
          <a:lstStyle/>
          <a:p>
            <a:r>
              <a:rPr lang="fr-FR" sz="2400" b="1" u="sng" dirty="0" smtClean="0">
                <a:latin typeface="Aldine401 BT" panose="02020602060306020A03" pitchFamily="18" charset="0"/>
              </a:rPr>
              <a:t>Introduction: </a:t>
            </a:r>
            <a:r>
              <a:rPr lang="fr-FR" sz="2400" b="1" u="sng" dirty="0" err="1" smtClean="0">
                <a:latin typeface="Aldine401 BT" panose="02020602060306020A03" pitchFamily="18" charset="0"/>
              </a:rPr>
              <a:t>We</a:t>
            </a:r>
            <a:r>
              <a:rPr lang="fr-FR" sz="2400" b="1" u="sng" dirty="0" smtClean="0">
                <a:latin typeface="Aldine401 BT" panose="02020602060306020A03" pitchFamily="18" charset="0"/>
              </a:rPr>
              <a:t> All </a:t>
            </a:r>
            <a:r>
              <a:rPr lang="fr-FR" sz="2400" b="1" u="sng" dirty="0" err="1" smtClean="0">
                <a:latin typeface="Aldine401 BT" panose="02020602060306020A03" pitchFamily="18" charset="0"/>
              </a:rPr>
              <a:t>Hurt</a:t>
            </a:r>
            <a:r>
              <a:rPr lang="fr-FR" sz="2400" b="1" u="sng" dirty="0" smtClean="0">
                <a:latin typeface="Aldine401 BT" panose="02020602060306020A03" pitchFamily="18" charset="0"/>
              </a:rPr>
              <a:t> </a:t>
            </a:r>
            <a:r>
              <a:rPr lang="fr-FR" sz="2400" b="1" u="sng" dirty="0" err="1" smtClean="0">
                <a:latin typeface="Aldine401 BT" panose="02020602060306020A03" pitchFamily="18" charset="0"/>
              </a:rPr>
              <a:t>Sometimes</a:t>
            </a:r>
            <a:endParaRPr lang="en-US" sz="2400" b="1" u="sng" dirty="0">
              <a:latin typeface="Aldine401 BT" panose="02020602060306020A03" pitchFamily="18" charset="0"/>
            </a:endParaRPr>
          </a:p>
        </p:txBody>
      </p:sp>
      <p:sp>
        <p:nvSpPr>
          <p:cNvPr id="3" name="Content Placeholder 2"/>
          <p:cNvSpPr>
            <a:spLocks noGrp="1"/>
          </p:cNvSpPr>
          <p:nvPr>
            <p:ph idx="1"/>
          </p:nvPr>
        </p:nvSpPr>
        <p:spPr>
          <a:xfrm>
            <a:off x="952994" y="852607"/>
            <a:ext cx="5616415" cy="5725993"/>
          </a:xfrm>
        </p:spPr>
        <p:txBody>
          <a:bodyPr>
            <a:noAutofit/>
          </a:bodyPr>
          <a:lstStyle/>
          <a:p>
            <a:pPr marL="0" indent="0">
              <a:buNone/>
            </a:pPr>
            <a:r>
              <a:rPr lang="en-US" sz="1900" dirty="0" smtClean="0">
                <a:latin typeface="BakerSignet BT" panose="020B0502050309030A04" pitchFamily="34" charset="0"/>
              </a:rPr>
              <a:t>As educators in Texas, we must recognize the fact that students in our classrooms come from a wide variety of different backgrounds.  Many come from very stable households with very supportive parents.  Some have families that can readily meet all of their financial needs.  However, many students in our classrooms come from backgrounds where this is not the case.  </a:t>
            </a:r>
            <a:r>
              <a:rPr lang="en-US" sz="1900" dirty="0" smtClean="0">
                <a:latin typeface="BakerSignet BT" panose="020B0502050309030A04" pitchFamily="34" charset="0"/>
              </a:rPr>
              <a:t/>
            </a:r>
            <a:br>
              <a:rPr lang="en-US" sz="1900" dirty="0" smtClean="0">
                <a:latin typeface="BakerSignet BT" panose="020B0502050309030A04" pitchFamily="34" charset="0"/>
              </a:rPr>
            </a:br>
            <a:r>
              <a:rPr lang="en-US" sz="1900" dirty="0" smtClean="0">
                <a:latin typeface="BakerSignet BT" panose="020B0502050309030A04" pitchFamily="34" charset="0"/>
              </a:rPr>
              <a:t/>
            </a:r>
            <a:br>
              <a:rPr lang="en-US" sz="1900" dirty="0" smtClean="0">
                <a:latin typeface="BakerSignet BT" panose="020B0502050309030A04" pitchFamily="34" charset="0"/>
              </a:rPr>
            </a:br>
            <a:r>
              <a:rPr lang="en-US" sz="1900" dirty="0" smtClean="0">
                <a:latin typeface="BakerSignet BT" panose="020B0502050309030A04" pitchFamily="34" charset="0"/>
              </a:rPr>
              <a:t>Nearly 1 out of every 5 students nation wide </a:t>
            </a:r>
            <a:r>
              <a:rPr lang="en-US" sz="1900" dirty="0" smtClean="0">
                <a:latin typeface="BakerSignet BT" panose="020B0502050309030A04" pitchFamily="34" charset="0"/>
              </a:rPr>
              <a:t>has found themselves dealing with a situation so daunting that it has caused some form of mental, emotional, or behavioral health condition. (CDC, 2021)  </a:t>
            </a:r>
          </a:p>
          <a:p>
            <a:pPr marL="0" indent="0">
              <a:buNone/>
            </a:pPr>
            <a:r>
              <a:rPr lang="en-US" sz="1900" dirty="0" smtClean="0">
                <a:latin typeface="BakerSignet BT" panose="020B0502050309030A04" pitchFamily="34" charset="0"/>
              </a:rPr>
              <a:t>Together, we will look closely at four hypothetical students facing situations that are very realistically representative of what many students actually face every day.  In each situation, we will first identify the issue at hand.  Then we will explore ways to identify the issue in the classroom, how it impacts student achievement, and how we can work to best support actual students who are facing similar situations in real life.  </a:t>
            </a:r>
            <a:endParaRPr lang="en-US" sz="1900" dirty="0" smtClean="0">
              <a:latin typeface="BakerSignet BT" panose="020B0502050309030A04" pitchFamily="34" charset="0"/>
            </a:endParaRPr>
          </a:p>
          <a:p>
            <a:pPr marL="0" indent="0">
              <a:buNone/>
            </a:pPr>
            <a:endParaRPr lang="en-US" sz="1900" dirty="0">
              <a:latin typeface="BakerSignet BT" panose="020B0502050309030A04" pitchFamily="34" charset="0"/>
            </a:endParaRPr>
          </a:p>
          <a:p>
            <a:pPr marL="0" indent="0">
              <a:buNone/>
            </a:pPr>
            <a:endParaRPr lang="en-US" sz="1900" dirty="0">
              <a:latin typeface="BakerSignet BT" panose="020B0502050309030A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t>2</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7/28/2025</a:t>
            </a:fld>
            <a:endParaRPr lang="en-US" dirty="0"/>
          </a:p>
        </p:txBody>
      </p:sp>
      <p:sp>
        <p:nvSpPr>
          <p:cNvPr id="6" name="Footer Placeholder 5"/>
          <p:cNvSpPr>
            <a:spLocks noGrp="1"/>
          </p:cNvSpPr>
          <p:nvPr>
            <p:ph type="ftr" sz="quarter" idx="11"/>
          </p:nvPr>
        </p:nvSpPr>
        <p:spPr>
          <a:xfrm>
            <a:off x="1637716" y="6654800"/>
            <a:ext cx="10554284" cy="203200"/>
          </a:xfrm>
        </p:spPr>
        <p:txBody>
          <a:bodyPr/>
          <a:lstStyle/>
          <a:p>
            <a:r>
              <a:rPr lang="en-US" dirty="0" smtClean="0"/>
              <a:t>Impact of Societal and Cultural Issues on the Learner: The Need for Empathy, Understanding, and Support                                                                                          Presented by:   Andres Garcia</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7594" y="70274"/>
            <a:ext cx="2704381" cy="5308600"/>
          </a:xfrm>
          <a:prstGeom prst="rect">
            <a:avLst/>
          </a:prstGeom>
        </p:spPr>
      </p:pic>
      <p:sp>
        <p:nvSpPr>
          <p:cNvPr id="10" name="TextBox 9"/>
          <p:cNvSpPr txBox="1"/>
          <p:nvPr/>
        </p:nvSpPr>
        <p:spPr>
          <a:xfrm>
            <a:off x="7454934" y="5147829"/>
            <a:ext cx="3949700" cy="1200329"/>
          </a:xfrm>
          <a:prstGeom prst="rect">
            <a:avLst/>
          </a:prstGeom>
          <a:noFill/>
        </p:spPr>
        <p:txBody>
          <a:bodyPr wrap="square" rtlCol="0">
            <a:spAutoFit/>
          </a:bodyPr>
          <a:lstStyle/>
          <a:p>
            <a:r>
              <a:rPr lang="en-US" dirty="0" smtClean="0"/>
              <a:t>Twenty-one percent (21%) of children </a:t>
            </a:r>
            <a:r>
              <a:rPr lang="en-US" dirty="0"/>
              <a:t>ages 3 to 17 </a:t>
            </a:r>
            <a:r>
              <a:rPr lang="en-US" dirty="0" smtClean="0"/>
              <a:t> have been </a:t>
            </a:r>
            <a:r>
              <a:rPr lang="en-US" dirty="0"/>
              <a:t>diagnosed with a mental, emotional, or behavioral health </a:t>
            </a:r>
            <a:r>
              <a:rPr lang="en-US" dirty="0" smtClean="0"/>
              <a:t>condition. (CDC, 2021)</a:t>
            </a:r>
            <a:endParaRPr lang="en-US" dirty="0"/>
          </a:p>
        </p:txBody>
      </p:sp>
      <p:sp>
        <p:nvSpPr>
          <p:cNvPr id="11" name="Rounded Rectangle 10"/>
          <p:cNvSpPr/>
          <p:nvPr/>
        </p:nvSpPr>
        <p:spPr>
          <a:xfrm>
            <a:off x="7112000" y="70274"/>
            <a:ext cx="4495800" cy="6419426"/>
          </a:xfrm>
          <a:prstGeom prst="roundRect">
            <a:avLst/>
          </a:prstGeom>
          <a:noFill/>
          <a:ln w="5715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84308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734" y="328744"/>
            <a:ext cx="4918585" cy="473063"/>
          </a:xfrm>
        </p:spPr>
        <p:txBody>
          <a:bodyPr>
            <a:normAutofit fontScale="90000"/>
          </a:bodyPr>
          <a:lstStyle/>
          <a:p>
            <a:r>
              <a:rPr lang="fr-FR" sz="2400" b="1" u="sng" dirty="0" smtClean="0">
                <a:latin typeface="Aldine401 BT" panose="02020602060306020A03" pitchFamily="18" charset="0"/>
              </a:rPr>
              <a:t>Nelly: </a:t>
            </a:r>
            <a:r>
              <a:rPr lang="fr-FR" sz="2400" b="1" u="sng" dirty="0" err="1" smtClean="0">
                <a:latin typeface="Aldine401 BT" panose="02020602060306020A03" pitchFamily="18" charset="0"/>
              </a:rPr>
              <a:t>Poverty</a:t>
            </a:r>
            <a:r>
              <a:rPr lang="fr-FR" sz="2400" b="1" u="sng" dirty="0" smtClean="0">
                <a:latin typeface="Aldine401 BT" panose="02020602060306020A03" pitchFamily="18" charset="0"/>
              </a:rPr>
              <a:t> and </a:t>
            </a:r>
            <a:r>
              <a:rPr lang="fr-FR" sz="2400" b="1" u="sng" dirty="0" err="1" smtClean="0">
                <a:latin typeface="Aldine401 BT" panose="02020602060306020A03" pitchFamily="18" charset="0"/>
              </a:rPr>
              <a:t>Complex</a:t>
            </a:r>
            <a:r>
              <a:rPr lang="fr-FR" sz="2400" b="1" u="sng" dirty="0" smtClean="0">
                <a:latin typeface="Aldine401 BT" panose="02020602060306020A03" pitchFamily="18" charset="0"/>
              </a:rPr>
              <a:t> Trauma</a:t>
            </a:r>
            <a:endParaRPr lang="en-US" sz="2400" b="1" u="sng" dirty="0">
              <a:latin typeface="Aldine401 BT" panose="02020602060306020A03" pitchFamily="18" charset="0"/>
            </a:endParaRPr>
          </a:p>
        </p:txBody>
      </p:sp>
      <p:sp>
        <p:nvSpPr>
          <p:cNvPr id="3" name="Content Placeholder 2"/>
          <p:cNvSpPr>
            <a:spLocks noGrp="1"/>
          </p:cNvSpPr>
          <p:nvPr>
            <p:ph idx="1"/>
          </p:nvPr>
        </p:nvSpPr>
        <p:spPr>
          <a:xfrm>
            <a:off x="953734" y="940553"/>
            <a:ext cx="5616415" cy="3030506"/>
          </a:xfrm>
        </p:spPr>
        <p:txBody>
          <a:bodyPr>
            <a:noAutofit/>
          </a:bodyPr>
          <a:lstStyle/>
          <a:p>
            <a:pPr marL="0" indent="0">
              <a:buNone/>
            </a:pPr>
            <a:r>
              <a:rPr lang="en-US" sz="1900" dirty="0" smtClean="0">
                <a:latin typeface="BakerSignet BT" panose="020B0502050309030A04" pitchFamily="34" charset="0"/>
              </a:rPr>
              <a:t>Nelly lives in fear and powerlessness caused by poverty and crime. Her neighborhood is riddled with drugs and crime so she is always on guard for her safety.   Knowing that her grandparents can not afford to move to a safer place feeds her feeling of powerlessness to change her unsafe situation.  </a:t>
            </a:r>
            <a:br>
              <a:rPr lang="en-US" sz="1900" dirty="0" smtClean="0">
                <a:latin typeface="BakerSignet BT" panose="020B0502050309030A04" pitchFamily="34" charset="0"/>
              </a:rPr>
            </a:br>
            <a:r>
              <a:rPr lang="en-US" sz="1900" dirty="0" smtClean="0">
                <a:latin typeface="BakerSignet BT" panose="020B0502050309030A04" pitchFamily="34" charset="0"/>
              </a:rPr>
              <a:t/>
            </a:r>
            <a:br>
              <a:rPr lang="en-US" sz="1900" dirty="0" smtClean="0">
                <a:latin typeface="BakerSignet BT" panose="020B0502050309030A04" pitchFamily="34" charset="0"/>
              </a:rPr>
            </a:br>
            <a:r>
              <a:rPr lang="en-US" sz="1900" dirty="0" smtClean="0">
                <a:latin typeface="BakerSignet BT" panose="020B0502050309030A04" pitchFamily="34" charset="0"/>
              </a:rPr>
              <a:t>Still, Nelly is not just giving up.  She does things like acting tough so she won’t get picked on.  As a result though, she is preoccupied with survival and unable to ever fully focus on school.  This has resulted in a history of poor academic performance.</a:t>
            </a:r>
          </a:p>
          <a:p>
            <a:pPr marL="0" indent="0">
              <a:buNone/>
            </a:pPr>
            <a:endParaRPr lang="en-US" sz="1900" dirty="0">
              <a:latin typeface="BakerSignet BT" panose="020B0502050309030A04" pitchFamily="34" charset="0"/>
            </a:endParaRPr>
          </a:p>
          <a:p>
            <a:pPr marL="0" indent="0">
              <a:buNone/>
            </a:pPr>
            <a:endParaRPr lang="en-US" sz="1900" dirty="0">
              <a:latin typeface="BakerSignet BT" panose="020B0502050309030A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t>3</a:t>
            </a:fld>
            <a:endParaRPr lang="en-US"/>
          </a:p>
        </p:txBody>
      </p:sp>
      <p:sp>
        <p:nvSpPr>
          <p:cNvPr id="5" name="Date Placeholder 4"/>
          <p:cNvSpPr>
            <a:spLocks noGrp="1"/>
          </p:cNvSpPr>
          <p:nvPr>
            <p:ph type="dt" sz="half" idx="10"/>
          </p:nvPr>
        </p:nvSpPr>
        <p:spPr/>
        <p:txBody>
          <a:bodyPr/>
          <a:lstStyle/>
          <a:p>
            <a:fld id="{6DD1B487-36FD-4CED-B07A-1A81FC6540B1}" type="datetime1">
              <a:rPr lang="en-US" smtClean="0"/>
              <a:pPr/>
              <a:t>7/28/2025</a:t>
            </a:fld>
            <a:endParaRPr lang="en-US" dirty="0"/>
          </a:p>
        </p:txBody>
      </p:sp>
      <p:sp>
        <p:nvSpPr>
          <p:cNvPr id="6" name="Footer Placeholder 5"/>
          <p:cNvSpPr>
            <a:spLocks noGrp="1"/>
          </p:cNvSpPr>
          <p:nvPr>
            <p:ph type="ftr" sz="quarter" idx="11"/>
          </p:nvPr>
        </p:nvSpPr>
        <p:spPr/>
        <p:txBody>
          <a:bodyPr/>
          <a:lstStyle/>
          <a:p>
            <a:r>
              <a:rPr lang="en-US" dirty="0"/>
              <a:t>Impact of Societal and Cultural Issues on the Learner</a:t>
            </a:r>
            <a:endParaRPr lang="en-US" dirty="0"/>
          </a:p>
        </p:txBody>
      </p:sp>
      <p:sp>
        <p:nvSpPr>
          <p:cNvPr id="7" name="TextBox 6"/>
          <p:cNvSpPr txBox="1"/>
          <p:nvPr/>
        </p:nvSpPr>
        <p:spPr>
          <a:xfrm>
            <a:off x="953734" y="4084512"/>
            <a:ext cx="5367840" cy="2431435"/>
          </a:xfrm>
          <a:prstGeom prst="rect">
            <a:avLst/>
          </a:prstGeom>
          <a:noFill/>
        </p:spPr>
        <p:txBody>
          <a:bodyPr wrap="square" rtlCol="0">
            <a:spAutoFit/>
          </a:bodyPr>
          <a:lstStyle/>
          <a:p>
            <a:r>
              <a:rPr lang="en-US" sz="1900" dirty="0" smtClean="0">
                <a:latin typeface="BakerSignet BT" panose="020B0502050309030A04" pitchFamily="34" charset="0"/>
              </a:rPr>
              <a:t>“Fear and anxiety over time  can alter a child’s brain development.” says Patricia Olney Murphy LICSW, MPA.  Witnessing crime, violence, and abuse regularly can lead to a feeling of chronic danger.  This feeling is symptomatic of an experience known as Complex Trauma. According to Murphy, it causes intrusive thoughts, dissociation, and flashbacks which can render a student’s brain effectively “offline” for learning.  (Gunn, J. 2018)</a:t>
            </a:r>
            <a:endParaRPr lang="en-US" sz="1900" dirty="0">
              <a:latin typeface="BakerSignet BT" panose="020B0502050309030A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26442" y="0"/>
            <a:ext cx="5166986" cy="6858000"/>
          </a:xfrm>
          <a:prstGeom prst="rect">
            <a:avLst/>
          </a:prstGeom>
        </p:spPr>
      </p:pic>
    </p:spTree>
    <p:extLst>
      <p:ext uri="{BB962C8B-B14F-4D97-AF65-F5344CB8AC3E}">
        <p14:creationId xmlns:p14="http://schemas.microsoft.com/office/powerpoint/2010/main" val="162761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47" y="650221"/>
            <a:ext cx="4918585" cy="473063"/>
          </a:xfrm>
        </p:spPr>
        <p:txBody>
          <a:bodyPr>
            <a:normAutofit fontScale="90000"/>
          </a:bodyPr>
          <a:lstStyle/>
          <a:p>
            <a:r>
              <a:rPr lang="fr-FR" sz="2400" b="1" u="sng" dirty="0" err="1" smtClean="0">
                <a:latin typeface="Aldine401 BT" panose="02020602060306020A03" pitchFamily="18" charset="0"/>
              </a:rPr>
              <a:t>Poverty</a:t>
            </a:r>
            <a:r>
              <a:rPr lang="fr-FR" sz="2400" b="1" u="sng" dirty="0" smtClean="0">
                <a:latin typeface="Aldine401 BT" panose="02020602060306020A03" pitchFamily="18" charset="0"/>
              </a:rPr>
              <a:t> and </a:t>
            </a:r>
            <a:r>
              <a:rPr lang="fr-FR" sz="2400" b="1" u="sng" dirty="0" err="1" smtClean="0">
                <a:latin typeface="Aldine401 BT" panose="02020602060306020A03" pitchFamily="18" charset="0"/>
              </a:rPr>
              <a:t>Academic</a:t>
            </a:r>
            <a:r>
              <a:rPr lang="fr-FR" sz="2400" b="1" u="sng" dirty="0" smtClean="0">
                <a:latin typeface="Aldine401 BT" panose="02020602060306020A03" pitchFamily="18" charset="0"/>
              </a:rPr>
              <a:t> Performance</a:t>
            </a:r>
            <a:endParaRPr lang="en-US" sz="2400" b="1" u="sng" dirty="0">
              <a:latin typeface="Aldine401 BT" panose="02020602060306020A03" pitchFamily="18" charset="0"/>
            </a:endParaRPr>
          </a:p>
        </p:txBody>
      </p:sp>
      <p:sp>
        <p:nvSpPr>
          <p:cNvPr id="3" name="Content Placeholder 2"/>
          <p:cNvSpPr>
            <a:spLocks noGrp="1"/>
          </p:cNvSpPr>
          <p:nvPr>
            <p:ph idx="1"/>
          </p:nvPr>
        </p:nvSpPr>
        <p:spPr>
          <a:xfrm>
            <a:off x="818147" y="1272452"/>
            <a:ext cx="5642811" cy="1981898"/>
          </a:xfrm>
        </p:spPr>
        <p:txBody>
          <a:bodyPr>
            <a:noAutofit/>
          </a:bodyPr>
          <a:lstStyle/>
          <a:p>
            <a:pPr marL="0" indent="0">
              <a:buNone/>
            </a:pPr>
            <a:r>
              <a:rPr lang="en-US" sz="1900" dirty="0" smtClean="0">
                <a:latin typeface="BakerSignet BT" panose="020B0502050309030A04" pitchFamily="34" charset="0"/>
              </a:rPr>
              <a:t>Poverty is about more than not having stylish shoes or fashion accessories.  It is about a constant struggle to survive.  Cognitive load theory posits that the brain can effectively handle only so much at one time.   Further, that survival concerns have greater demand for the available bandwidth than more hypothetical, “academic” concerns. </a:t>
            </a:r>
            <a:r>
              <a:rPr lang="en-US" sz="1900" dirty="0" smtClean="0">
                <a:latin typeface="BakerSignet BT" panose="020B0502050309030A04" pitchFamily="34" charset="0"/>
              </a:rPr>
              <a:t>(Crisis </a:t>
            </a:r>
            <a:r>
              <a:rPr lang="en-US" sz="1900" dirty="0" smtClean="0">
                <a:latin typeface="BakerSignet BT" panose="020B0502050309030A04" pitchFamily="34" charset="0"/>
              </a:rPr>
              <a:t>Prevention Institute, 2021)</a:t>
            </a:r>
            <a:endParaRPr lang="en-US" sz="1900" dirty="0">
              <a:latin typeface="BakerSignet BT" panose="020B0502050309030A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solidFill>
                  <a:srgbClr val="8BAA00">
                    <a:lumMod val="50000"/>
                  </a:srgbClr>
                </a:solidFill>
              </a:rPr>
              <a:pPr/>
              <a:t>4</a:t>
            </a:fld>
            <a:endParaRPr lang="en-US">
              <a:solidFill>
                <a:srgbClr val="8BAA00">
                  <a:lumMod val="50000"/>
                </a:srgbClr>
              </a:solidFill>
            </a:endParaRPr>
          </a:p>
        </p:txBody>
      </p:sp>
      <p:sp>
        <p:nvSpPr>
          <p:cNvPr id="5" name="Date Placeholder 4"/>
          <p:cNvSpPr>
            <a:spLocks noGrp="1"/>
          </p:cNvSpPr>
          <p:nvPr>
            <p:ph type="dt" sz="half" idx="10"/>
          </p:nvPr>
        </p:nvSpPr>
        <p:spPr/>
        <p:txBody>
          <a:bodyPr/>
          <a:lstStyle/>
          <a:p>
            <a:fld id="{6DD1B487-36FD-4CED-B07A-1A81FC6540B1}" type="datetime1">
              <a:rPr lang="en-US" smtClean="0">
                <a:solidFill>
                  <a:srgbClr val="8BAA00">
                    <a:lumMod val="50000"/>
                  </a:srgbClr>
                </a:solidFill>
              </a:rPr>
              <a:pPr/>
              <a:t>7/28/2025</a:t>
            </a:fld>
            <a:endParaRPr lang="en-US" dirty="0">
              <a:solidFill>
                <a:srgbClr val="8BAA00">
                  <a:lumMod val="50000"/>
                </a:srgbClr>
              </a:solidFill>
            </a:endParaRPr>
          </a:p>
        </p:txBody>
      </p:sp>
      <p:sp>
        <p:nvSpPr>
          <p:cNvPr id="6" name="Footer Placeholder 5"/>
          <p:cNvSpPr>
            <a:spLocks noGrp="1"/>
          </p:cNvSpPr>
          <p:nvPr>
            <p:ph type="ftr" sz="quarter" idx="11"/>
          </p:nvPr>
        </p:nvSpPr>
        <p:spPr>
          <a:xfrm>
            <a:off x="1637716" y="6629400"/>
            <a:ext cx="10554284" cy="228600"/>
          </a:xfrm>
        </p:spPr>
        <p:txBody>
          <a:bodyPr/>
          <a:lstStyle/>
          <a:p>
            <a:r>
              <a:rPr lang="en-US"/>
              <a:t>Impact of Societal and Cultural Issues on the Learner: The Need for Empathy, Understanding, and Support                                                                                          Presented by:   Andres Garcia</a:t>
            </a:r>
            <a:endParaRPr lang="en-US" dirty="0"/>
          </a:p>
        </p:txBody>
      </p:sp>
      <p:sp>
        <p:nvSpPr>
          <p:cNvPr id="7" name="TextBox 6"/>
          <p:cNvSpPr txBox="1"/>
          <p:nvPr/>
        </p:nvSpPr>
        <p:spPr>
          <a:xfrm>
            <a:off x="818147" y="3347499"/>
            <a:ext cx="5367840" cy="1554272"/>
          </a:xfrm>
          <a:prstGeom prst="rect">
            <a:avLst/>
          </a:prstGeom>
          <a:noFill/>
        </p:spPr>
        <p:txBody>
          <a:bodyPr wrap="square" rtlCol="0">
            <a:spAutoFit/>
          </a:bodyPr>
          <a:lstStyle/>
          <a:p>
            <a:r>
              <a:rPr lang="en-US" sz="1900" dirty="0" smtClean="0">
                <a:solidFill>
                  <a:srgbClr val="4D3E2F"/>
                </a:solidFill>
                <a:latin typeface="BakerSignet BT" panose="020B0502050309030A04" pitchFamily="34" charset="0"/>
              </a:rPr>
              <a:t>A brain imaging study conducted by Stanford supports this theory by finding children living below 150% of the federal poverty level have different structural development in regions of the brain responsible for planning, organization, and behavioral control. </a:t>
            </a:r>
            <a:r>
              <a:rPr lang="en-US" sz="1900" dirty="0" smtClean="0">
                <a:solidFill>
                  <a:srgbClr val="4D3E2F"/>
                </a:solidFill>
                <a:latin typeface="BakerSignet BT" panose="020B0502050309030A04" pitchFamily="34" charset="0"/>
              </a:rPr>
              <a:t>(Hair, 2015)</a:t>
            </a:r>
            <a:endParaRPr lang="en-US" sz="1900" dirty="0">
              <a:solidFill>
                <a:srgbClr val="4D3E2F"/>
              </a:solidFill>
              <a:latin typeface="BakerSignet BT" panose="020B0502050309030A04" pitchFamily="34" charset="0"/>
            </a:endParaRPr>
          </a:p>
        </p:txBody>
      </p:sp>
      <p:sp>
        <p:nvSpPr>
          <p:cNvPr id="9" name="TextBox 8"/>
          <p:cNvSpPr txBox="1"/>
          <p:nvPr/>
        </p:nvSpPr>
        <p:spPr>
          <a:xfrm>
            <a:off x="818147" y="4994920"/>
            <a:ext cx="5257801" cy="1261884"/>
          </a:xfrm>
          <a:prstGeom prst="rect">
            <a:avLst/>
          </a:prstGeom>
          <a:noFill/>
        </p:spPr>
        <p:txBody>
          <a:bodyPr wrap="square" rtlCol="0">
            <a:spAutoFit/>
          </a:bodyPr>
          <a:lstStyle/>
          <a:p>
            <a:r>
              <a:rPr lang="en-US" sz="1900" dirty="0" smtClean="0">
                <a:solidFill>
                  <a:srgbClr val="4D3E2F"/>
                </a:solidFill>
                <a:latin typeface="BakerSignet BT" panose="020B0502050309030A04" pitchFamily="34" charset="0"/>
              </a:rPr>
              <a:t>Living in hazardous places requires a hypervigilant alertness that interferes with the “gear-shifting” required to fully engage in typical classroom participation. </a:t>
            </a:r>
            <a:br>
              <a:rPr lang="en-US" sz="1900" dirty="0" smtClean="0">
                <a:solidFill>
                  <a:srgbClr val="4D3E2F"/>
                </a:solidFill>
                <a:latin typeface="BakerSignet BT" panose="020B0502050309030A04" pitchFamily="34" charset="0"/>
              </a:rPr>
            </a:br>
            <a:r>
              <a:rPr lang="en-US" sz="1900" dirty="0" smtClean="0">
                <a:solidFill>
                  <a:srgbClr val="4D3E2F"/>
                </a:solidFill>
                <a:latin typeface="BakerSignet BT" panose="020B0502050309030A04" pitchFamily="34" charset="0"/>
              </a:rPr>
              <a:t>(Perkins, 2012)</a:t>
            </a:r>
            <a:endParaRPr lang="en-US" sz="1900" dirty="0">
              <a:solidFill>
                <a:srgbClr val="4D3E2F"/>
              </a:solidFill>
              <a:latin typeface="BakerSignet BT" panose="020B0502050309030A04" pitchFamily="34" charset="0"/>
            </a:endParaRPr>
          </a:p>
        </p:txBody>
      </p:sp>
      <p:sp>
        <p:nvSpPr>
          <p:cNvPr id="10" name="TextBox 9"/>
          <p:cNvSpPr txBox="1"/>
          <p:nvPr/>
        </p:nvSpPr>
        <p:spPr>
          <a:xfrm>
            <a:off x="7369746" y="1272452"/>
            <a:ext cx="3699305" cy="2308324"/>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solidFill>
                  <a:srgbClr val="4D3E2F"/>
                </a:solidFill>
              </a:rPr>
              <a:t>difficulty </a:t>
            </a:r>
            <a:r>
              <a:rPr lang="en-US" dirty="0" smtClean="0">
                <a:solidFill>
                  <a:srgbClr val="4D3E2F"/>
                </a:solidFill>
              </a:rPr>
              <a:t>focusing</a:t>
            </a:r>
            <a:endParaRPr lang="en-US" dirty="0" smtClean="0">
              <a:solidFill>
                <a:srgbClr val="4D3E2F"/>
              </a:solidFill>
            </a:endParaRPr>
          </a:p>
          <a:p>
            <a:pPr marL="285750" indent="-285750">
              <a:buFont typeface="Wingdings" panose="05000000000000000000" pitchFamily="2" charset="2"/>
              <a:buChar char="§"/>
            </a:pPr>
            <a:r>
              <a:rPr lang="en-US" dirty="0" smtClean="0">
                <a:solidFill>
                  <a:srgbClr val="4D3E2F"/>
                </a:solidFill>
              </a:rPr>
              <a:t>struggling </a:t>
            </a:r>
            <a:r>
              <a:rPr lang="en-US" dirty="0">
                <a:solidFill>
                  <a:srgbClr val="4D3E2F"/>
                </a:solidFill>
              </a:rPr>
              <a:t>with </a:t>
            </a:r>
            <a:r>
              <a:rPr lang="en-US" dirty="0" smtClean="0">
                <a:solidFill>
                  <a:srgbClr val="4D3E2F"/>
                </a:solidFill>
              </a:rPr>
              <a:t>friendships </a:t>
            </a:r>
            <a:endParaRPr lang="en-US" dirty="0" smtClean="0">
              <a:solidFill>
                <a:srgbClr val="4D3E2F"/>
              </a:solidFill>
            </a:endParaRPr>
          </a:p>
          <a:p>
            <a:pPr marL="285750" indent="-285750">
              <a:buFont typeface="Wingdings" panose="05000000000000000000" pitchFamily="2" charset="2"/>
              <a:buChar char="§"/>
            </a:pPr>
            <a:r>
              <a:rPr lang="en-US" dirty="0" smtClean="0">
                <a:solidFill>
                  <a:srgbClr val="4D3E2F"/>
                </a:solidFill>
              </a:rPr>
              <a:t>being unusually </a:t>
            </a:r>
            <a:r>
              <a:rPr lang="en-US" dirty="0" smtClean="0">
                <a:solidFill>
                  <a:srgbClr val="4D3E2F"/>
                </a:solidFill>
              </a:rPr>
              <a:t>tired </a:t>
            </a:r>
            <a:endParaRPr lang="en-US" dirty="0" smtClean="0">
              <a:solidFill>
                <a:srgbClr val="4D3E2F"/>
              </a:solidFill>
            </a:endParaRPr>
          </a:p>
          <a:p>
            <a:pPr marL="285750" indent="-285750">
              <a:buFont typeface="Wingdings" panose="05000000000000000000" pitchFamily="2" charset="2"/>
              <a:buChar char="§"/>
            </a:pPr>
            <a:r>
              <a:rPr lang="en-US" dirty="0" smtClean="0">
                <a:solidFill>
                  <a:srgbClr val="4D3E2F"/>
                </a:solidFill>
              </a:rPr>
              <a:t>poor self-control</a:t>
            </a:r>
          </a:p>
          <a:p>
            <a:pPr marL="285750" indent="-285750">
              <a:buFont typeface="Wingdings" panose="05000000000000000000" pitchFamily="2" charset="2"/>
              <a:buChar char="§"/>
            </a:pPr>
            <a:r>
              <a:rPr lang="en-US" dirty="0" smtClean="0">
                <a:solidFill>
                  <a:srgbClr val="4D3E2F"/>
                </a:solidFill>
              </a:rPr>
              <a:t>excessive </a:t>
            </a:r>
            <a:r>
              <a:rPr lang="en-US" dirty="0" smtClean="0">
                <a:solidFill>
                  <a:srgbClr val="4D3E2F"/>
                </a:solidFill>
              </a:rPr>
              <a:t>absences</a:t>
            </a:r>
            <a:endParaRPr lang="en-US" dirty="0" smtClean="0">
              <a:solidFill>
                <a:srgbClr val="4D3E2F"/>
              </a:solidFill>
            </a:endParaRPr>
          </a:p>
          <a:p>
            <a:pPr marL="285750" indent="-285750">
              <a:buFont typeface="Wingdings" panose="05000000000000000000" pitchFamily="2" charset="2"/>
              <a:buChar char="§"/>
            </a:pPr>
            <a:r>
              <a:rPr lang="en-US" dirty="0" smtClean="0">
                <a:solidFill>
                  <a:srgbClr val="4D3E2F"/>
                </a:solidFill>
              </a:rPr>
              <a:t>faltering academic </a:t>
            </a:r>
            <a:r>
              <a:rPr lang="en-US" dirty="0" smtClean="0">
                <a:solidFill>
                  <a:srgbClr val="4D3E2F"/>
                </a:solidFill>
              </a:rPr>
              <a:t>performance</a:t>
            </a:r>
            <a:endParaRPr lang="en-US" dirty="0" smtClean="0">
              <a:solidFill>
                <a:srgbClr val="4D3E2F"/>
              </a:solidFill>
            </a:endParaRPr>
          </a:p>
          <a:p>
            <a:pPr marL="285750" indent="-285750">
              <a:buFont typeface="Wingdings" panose="05000000000000000000" pitchFamily="2" charset="2"/>
              <a:buChar char="§"/>
            </a:pPr>
            <a:r>
              <a:rPr lang="en-US" dirty="0">
                <a:solidFill>
                  <a:srgbClr val="4D3E2F"/>
                </a:solidFill>
              </a:rPr>
              <a:t>untreated medical conditions</a:t>
            </a:r>
          </a:p>
          <a:p>
            <a:pPr marL="285750" indent="-285750">
              <a:buFont typeface="Wingdings" panose="05000000000000000000" pitchFamily="2" charset="2"/>
              <a:buChar char="§"/>
            </a:pPr>
            <a:r>
              <a:rPr lang="en-US" dirty="0">
                <a:solidFill>
                  <a:srgbClr val="4D3E2F"/>
                </a:solidFill>
              </a:rPr>
              <a:t>poor hygiene </a:t>
            </a:r>
          </a:p>
        </p:txBody>
      </p:sp>
      <p:sp>
        <p:nvSpPr>
          <p:cNvPr id="11" name="Title 1"/>
          <p:cNvSpPr txBox="1">
            <a:spLocks/>
          </p:cNvSpPr>
          <p:nvPr/>
        </p:nvSpPr>
        <p:spPr>
          <a:xfrm>
            <a:off x="6906126" y="650221"/>
            <a:ext cx="4918585" cy="473063"/>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2400" b="1" u="sng" dirty="0" smtClean="0">
                <a:solidFill>
                  <a:srgbClr val="8BAA00">
                    <a:lumMod val="75000"/>
                  </a:srgbClr>
                </a:solidFill>
                <a:latin typeface="Aldine401 BT" panose="02020602060306020A03" pitchFamily="18" charset="0"/>
              </a:rPr>
              <a:t>Recognizing Complex Trauma</a:t>
            </a:r>
            <a:endParaRPr lang="en-US" sz="2400" b="1" u="sng" dirty="0">
              <a:solidFill>
                <a:srgbClr val="8BAA00">
                  <a:lumMod val="75000"/>
                </a:srgbClr>
              </a:solidFill>
              <a:latin typeface="Aldine401 BT" panose="02020602060306020A03" pitchFamily="18"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1544" y="3720111"/>
            <a:ext cx="3907507" cy="2732129"/>
          </a:xfrm>
          <a:prstGeom prst="rect">
            <a:avLst/>
          </a:prstGeom>
        </p:spPr>
      </p:pic>
    </p:spTree>
    <p:extLst>
      <p:ext uri="{BB962C8B-B14F-4D97-AF65-F5344CB8AC3E}">
        <p14:creationId xmlns:p14="http://schemas.microsoft.com/office/powerpoint/2010/main" val="233224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54" y="559017"/>
            <a:ext cx="3509982" cy="473063"/>
          </a:xfrm>
        </p:spPr>
        <p:txBody>
          <a:bodyPr>
            <a:normAutofit/>
          </a:bodyPr>
          <a:lstStyle/>
          <a:p>
            <a:r>
              <a:rPr lang="fr-FR" sz="2400" b="1" u="sng" dirty="0" err="1" smtClean="0">
                <a:latin typeface="Aldine401 BT" panose="02020602060306020A03" pitchFamily="18" charset="0"/>
              </a:rPr>
              <a:t>Classroom</a:t>
            </a:r>
            <a:r>
              <a:rPr lang="fr-FR" sz="2400" b="1" u="sng" dirty="0" smtClean="0">
                <a:latin typeface="Aldine401 BT" panose="02020602060306020A03" pitchFamily="18" charset="0"/>
              </a:rPr>
              <a:t> Supports</a:t>
            </a:r>
            <a:endParaRPr lang="en-US" sz="2400" b="1" u="sng" dirty="0">
              <a:latin typeface="Aldine401 BT" panose="02020602060306020A03" pitchFamily="18" charset="0"/>
            </a:endParaRPr>
          </a:p>
        </p:txBody>
      </p:sp>
      <p:sp>
        <p:nvSpPr>
          <p:cNvPr id="3" name="Content Placeholder 2"/>
          <p:cNvSpPr>
            <a:spLocks noGrp="1"/>
          </p:cNvSpPr>
          <p:nvPr>
            <p:ph idx="1"/>
          </p:nvPr>
        </p:nvSpPr>
        <p:spPr>
          <a:xfrm>
            <a:off x="453404" y="1272453"/>
            <a:ext cx="6284278" cy="889058"/>
          </a:xfrm>
        </p:spPr>
        <p:txBody>
          <a:bodyPr>
            <a:noAutofit/>
          </a:bodyPr>
          <a:lstStyle/>
          <a:p>
            <a:pPr marL="0" indent="0">
              <a:buNone/>
            </a:pPr>
            <a:r>
              <a:rPr lang="en-US" sz="1900" dirty="0" smtClean="0">
                <a:latin typeface="BakerSignet BT" panose="020B0502050309030A04" pitchFamily="34" charset="0"/>
              </a:rPr>
              <a:t>The  Substance  Abuse &amp;  Mental  Health  Services  Administration (SAMHSA) promulgates 6 guiding principles for trauma informed care which can be applied to classrooms. (Resilient Educator, 2018)</a:t>
            </a:r>
            <a:endParaRPr lang="en-US" sz="1900" dirty="0">
              <a:latin typeface="BakerSignet BT" panose="020B0502050309030A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solidFill>
                  <a:srgbClr val="8BAA00">
                    <a:lumMod val="50000"/>
                  </a:srgbClr>
                </a:solidFill>
              </a:rPr>
              <a:pPr/>
              <a:t>5</a:t>
            </a:fld>
            <a:endParaRPr lang="en-US">
              <a:solidFill>
                <a:srgbClr val="8BAA00">
                  <a:lumMod val="50000"/>
                </a:srgbClr>
              </a:solidFill>
            </a:endParaRPr>
          </a:p>
        </p:txBody>
      </p:sp>
      <p:sp>
        <p:nvSpPr>
          <p:cNvPr id="5" name="Date Placeholder 4"/>
          <p:cNvSpPr>
            <a:spLocks noGrp="1"/>
          </p:cNvSpPr>
          <p:nvPr>
            <p:ph type="dt" sz="half" idx="10"/>
          </p:nvPr>
        </p:nvSpPr>
        <p:spPr/>
        <p:txBody>
          <a:bodyPr/>
          <a:lstStyle/>
          <a:p>
            <a:fld id="{6DD1B487-36FD-4CED-B07A-1A81FC6540B1}" type="datetime1">
              <a:rPr lang="en-US" smtClean="0">
                <a:solidFill>
                  <a:srgbClr val="8BAA00">
                    <a:lumMod val="50000"/>
                  </a:srgbClr>
                </a:solidFill>
              </a:rPr>
              <a:pPr/>
              <a:t>7/28/2025</a:t>
            </a:fld>
            <a:endParaRPr lang="en-US" dirty="0">
              <a:solidFill>
                <a:srgbClr val="8BAA00">
                  <a:lumMod val="50000"/>
                </a:srgbClr>
              </a:solidFill>
            </a:endParaRPr>
          </a:p>
        </p:txBody>
      </p:sp>
      <p:sp>
        <p:nvSpPr>
          <p:cNvPr id="6" name="Footer Placeholder 5"/>
          <p:cNvSpPr>
            <a:spLocks noGrp="1"/>
          </p:cNvSpPr>
          <p:nvPr>
            <p:ph type="ftr" sz="quarter" idx="11"/>
          </p:nvPr>
        </p:nvSpPr>
        <p:spPr>
          <a:xfrm>
            <a:off x="1625600" y="6688950"/>
            <a:ext cx="10566400" cy="228601"/>
          </a:xfrm>
        </p:spPr>
        <p:txBody>
          <a:bodyPr/>
          <a:lstStyle/>
          <a:p>
            <a:r>
              <a:rPr lang="en-US" dirty="0"/>
              <a:t>Impact of Societal and Cultural Issues on the Learner: The Need for Empathy, Understanding, and Support                                                                                          Presented by:   Andres Garcia</a:t>
            </a:r>
          </a:p>
          <a:p>
            <a:endParaRPr lang="en-US" dirty="0">
              <a:solidFill>
                <a:srgbClr val="8BAA00">
                  <a:lumMod val="50000"/>
                </a:srgbClr>
              </a:solidFill>
            </a:endParaRPr>
          </a:p>
        </p:txBody>
      </p:sp>
      <p:sp>
        <p:nvSpPr>
          <p:cNvPr id="7" name="TextBox 6"/>
          <p:cNvSpPr txBox="1"/>
          <p:nvPr/>
        </p:nvSpPr>
        <p:spPr>
          <a:xfrm>
            <a:off x="453403" y="2741156"/>
            <a:ext cx="6452723" cy="3308598"/>
          </a:xfrm>
          <a:prstGeom prst="rect">
            <a:avLst/>
          </a:prstGeom>
          <a:noFill/>
        </p:spPr>
        <p:txBody>
          <a:bodyPr wrap="square" rtlCol="0">
            <a:spAutoFit/>
          </a:bodyPr>
          <a:lstStyle/>
          <a:p>
            <a:r>
              <a:rPr lang="en-US" sz="1900" b="1" dirty="0" smtClean="0">
                <a:latin typeface="BakerSignet BT" panose="020B0502050309030A04" pitchFamily="34" charset="0"/>
              </a:rPr>
              <a:t>1. Safety</a:t>
            </a:r>
            <a:r>
              <a:rPr lang="en-US" sz="1900" dirty="0">
                <a:latin typeface="BakerSignet BT" panose="020B0502050309030A04" pitchFamily="34" charset="0"/>
              </a:rPr>
              <a:t>: Throughout the school </a:t>
            </a:r>
            <a:r>
              <a:rPr lang="en-US" sz="1900" dirty="0" smtClean="0">
                <a:latin typeface="BakerSignet BT" panose="020B0502050309030A04" pitchFamily="34" charset="0"/>
              </a:rPr>
              <a:t>all </a:t>
            </a:r>
            <a:r>
              <a:rPr lang="en-US" sz="1900" dirty="0">
                <a:latin typeface="BakerSignet BT" panose="020B0502050309030A04" pitchFamily="34" charset="0"/>
              </a:rPr>
              <a:t>people </a:t>
            </a:r>
            <a:r>
              <a:rPr lang="en-US" sz="1900" dirty="0" smtClean="0">
                <a:latin typeface="BakerSignet BT" panose="020B0502050309030A04" pitchFamily="34" charset="0"/>
              </a:rPr>
              <a:t>need </a:t>
            </a:r>
            <a:r>
              <a:rPr lang="en-US" sz="1900" dirty="0">
                <a:latin typeface="BakerSignet BT" panose="020B0502050309030A04" pitchFamily="34" charset="0"/>
              </a:rPr>
              <a:t>to feel physically and psychologically safe</a:t>
            </a:r>
            <a:r>
              <a:rPr lang="en-US" sz="1900" dirty="0" smtClean="0">
                <a:latin typeface="BakerSignet BT" panose="020B0502050309030A04" pitchFamily="34" charset="0"/>
              </a:rPr>
              <a:t>.</a:t>
            </a:r>
            <a:endParaRPr lang="en-US" sz="1900" dirty="0">
              <a:latin typeface="BakerSignet BT" panose="020B0502050309030A04" pitchFamily="34" charset="0"/>
            </a:endParaRPr>
          </a:p>
          <a:p>
            <a:r>
              <a:rPr lang="en-US" sz="1900" b="1" dirty="0" smtClean="0">
                <a:latin typeface="BakerSignet BT" panose="020B0502050309030A04" pitchFamily="34" charset="0"/>
              </a:rPr>
              <a:t>2. Trustworthiness </a:t>
            </a:r>
            <a:r>
              <a:rPr lang="en-US" sz="1900" b="1" dirty="0">
                <a:latin typeface="BakerSignet BT" panose="020B0502050309030A04" pitchFamily="34" charset="0"/>
              </a:rPr>
              <a:t>and transparency</a:t>
            </a:r>
            <a:r>
              <a:rPr lang="en-US" sz="1900" dirty="0">
                <a:latin typeface="BakerSignet BT" panose="020B0502050309030A04" pitchFamily="34" charset="0"/>
              </a:rPr>
              <a:t>: Decisions </a:t>
            </a:r>
            <a:r>
              <a:rPr lang="en-US" sz="1900" dirty="0" smtClean="0">
                <a:latin typeface="BakerSignet BT" panose="020B0502050309030A04" pitchFamily="34" charset="0"/>
              </a:rPr>
              <a:t>should build trust </a:t>
            </a:r>
            <a:r>
              <a:rPr lang="en-US" sz="1900" dirty="0">
                <a:latin typeface="BakerSignet BT" panose="020B0502050309030A04" pitchFamily="34" charset="0"/>
              </a:rPr>
              <a:t>between </a:t>
            </a:r>
            <a:r>
              <a:rPr lang="en-US" sz="1900" dirty="0" smtClean="0">
                <a:latin typeface="BakerSignet BT" panose="020B0502050309030A04" pitchFamily="34" charset="0"/>
              </a:rPr>
              <a:t>educators, students</a:t>
            </a:r>
            <a:r>
              <a:rPr lang="en-US" sz="1900" dirty="0">
                <a:latin typeface="BakerSignet BT" panose="020B0502050309030A04" pitchFamily="34" charset="0"/>
              </a:rPr>
              <a:t>, and </a:t>
            </a:r>
            <a:r>
              <a:rPr lang="en-US" sz="1900" dirty="0" smtClean="0">
                <a:latin typeface="BakerSignet BT" panose="020B0502050309030A04" pitchFamily="34" charset="0"/>
              </a:rPr>
              <a:t>families.</a:t>
            </a:r>
            <a:endParaRPr lang="en-US" sz="1900" dirty="0">
              <a:latin typeface="BakerSignet BT" panose="020B0502050309030A04" pitchFamily="34" charset="0"/>
            </a:endParaRPr>
          </a:p>
          <a:p>
            <a:r>
              <a:rPr lang="en-US" sz="1900" b="1" dirty="0" smtClean="0">
                <a:latin typeface="BakerSignet BT" panose="020B0502050309030A04" pitchFamily="34" charset="0"/>
              </a:rPr>
              <a:t>3. Peer support</a:t>
            </a:r>
            <a:r>
              <a:rPr lang="en-US" sz="1900" dirty="0" smtClean="0">
                <a:latin typeface="BakerSignet BT" panose="020B0502050309030A04" pitchFamily="34" charset="0"/>
              </a:rPr>
              <a:t>: Peer support builds </a:t>
            </a:r>
            <a:r>
              <a:rPr lang="en-US" sz="1900" dirty="0">
                <a:latin typeface="BakerSignet BT" panose="020B0502050309030A04" pitchFamily="34" charset="0"/>
              </a:rPr>
              <a:t>trust and </a:t>
            </a:r>
            <a:r>
              <a:rPr lang="en-US" sz="1900" dirty="0" smtClean="0">
                <a:latin typeface="BakerSignet BT" panose="020B0502050309030A04" pitchFamily="34" charset="0"/>
              </a:rPr>
              <a:t>establishes </a:t>
            </a:r>
            <a:r>
              <a:rPr lang="en-US" sz="1900" dirty="0">
                <a:latin typeface="BakerSignet BT" panose="020B0502050309030A04" pitchFamily="34" charset="0"/>
              </a:rPr>
              <a:t>safety</a:t>
            </a:r>
            <a:r>
              <a:rPr lang="en-US" sz="1900" dirty="0" smtClean="0">
                <a:latin typeface="BakerSignet BT" panose="020B0502050309030A04" pitchFamily="34" charset="0"/>
              </a:rPr>
              <a:t>.</a:t>
            </a:r>
            <a:endParaRPr lang="en-US" sz="1900" dirty="0">
              <a:latin typeface="BakerSignet BT" panose="020B0502050309030A04" pitchFamily="34" charset="0"/>
            </a:endParaRPr>
          </a:p>
          <a:p>
            <a:r>
              <a:rPr lang="en-US" sz="1900" b="1" dirty="0" smtClean="0">
                <a:latin typeface="BakerSignet BT" panose="020B0502050309030A04" pitchFamily="34" charset="0"/>
              </a:rPr>
              <a:t>4. Collaboration </a:t>
            </a:r>
            <a:r>
              <a:rPr lang="en-US" sz="1900" b="1" dirty="0">
                <a:latin typeface="BakerSignet BT" panose="020B0502050309030A04" pitchFamily="34" charset="0"/>
              </a:rPr>
              <a:t>and mutuality</a:t>
            </a:r>
            <a:r>
              <a:rPr lang="en-US" sz="1900" dirty="0">
                <a:latin typeface="BakerSignet BT" panose="020B0502050309030A04" pitchFamily="34" charset="0"/>
              </a:rPr>
              <a:t>: </a:t>
            </a:r>
            <a:r>
              <a:rPr lang="en-US" sz="1900" dirty="0" smtClean="0">
                <a:latin typeface="BakerSignet BT" panose="020B0502050309030A04" pitchFamily="34" charset="0"/>
              </a:rPr>
              <a:t>Everyone has a role </a:t>
            </a:r>
            <a:r>
              <a:rPr lang="en-US" sz="1900" dirty="0">
                <a:latin typeface="BakerSignet BT" panose="020B0502050309030A04" pitchFamily="34" charset="0"/>
              </a:rPr>
              <a:t>in </a:t>
            </a:r>
            <a:r>
              <a:rPr lang="en-US" sz="1900" dirty="0" smtClean="0">
                <a:latin typeface="BakerSignet BT" panose="020B0502050309030A04" pitchFamily="34" charset="0"/>
              </a:rPr>
              <a:t>a </a:t>
            </a:r>
            <a:r>
              <a:rPr lang="en-US" sz="1900" dirty="0">
                <a:latin typeface="BakerSignet BT" panose="020B0502050309030A04" pitchFamily="34" charset="0"/>
              </a:rPr>
              <a:t>trauma-sensitive school. </a:t>
            </a:r>
            <a:r>
              <a:rPr lang="en-US" sz="1900" dirty="0" smtClean="0">
                <a:latin typeface="BakerSignet BT" panose="020B0502050309030A04" pitchFamily="34" charset="0"/>
              </a:rPr>
              <a:t>Not just counselors.</a:t>
            </a:r>
            <a:endParaRPr lang="en-US" sz="1900" dirty="0">
              <a:latin typeface="BakerSignet BT" panose="020B0502050309030A04" pitchFamily="34" charset="0"/>
            </a:endParaRPr>
          </a:p>
          <a:p>
            <a:r>
              <a:rPr lang="en-US" sz="1900" b="1" dirty="0" smtClean="0">
                <a:latin typeface="BakerSignet BT" panose="020B0502050309030A04" pitchFamily="34" charset="0"/>
              </a:rPr>
              <a:t>5. Empowerment</a:t>
            </a:r>
            <a:r>
              <a:rPr lang="en-US" sz="1900" b="1" dirty="0">
                <a:latin typeface="BakerSignet BT" panose="020B0502050309030A04" pitchFamily="34" charset="0"/>
              </a:rPr>
              <a:t>, voice, and </a:t>
            </a:r>
            <a:r>
              <a:rPr lang="en-US" sz="1900" b="1" dirty="0" smtClean="0">
                <a:latin typeface="BakerSignet BT" panose="020B0502050309030A04" pitchFamily="34" charset="0"/>
              </a:rPr>
              <a:t>choice</a:t>
            </a:r>
            <a:r>
              <a:rPr lang="en-US" sz="1900" dirty="0" smtClean="0">
                <a:latin typeface="BakerSignet BT" panose="020B0502050309030A04" pitchFamily="34" charset="0"/>
              </a:rPr>
              <a:t>: Provide students </a:t>
            </a:r>
            <a:r>
              <a:rPr lang="en-US" sz="1900" dirty="0">
                <a:latin typeface="BakerSignet BT" panose="020B0502050309030A04" pitchFamily="34" charset="0"/>
              </a:rPr>
              <a:t>an opportunity to </a:t>
            </a:r>
            <a:r>
              <a:rPr lang="en-US" sz="1900" dirty="0" smtClean="0">
                <a:latin typeface="BakerSignet BT" panose="020B0502050309030A04" pitchFamily="34" charset="0"/>
              </a:rPr>
              <a:t>express needs</a:t>
            </a:r>
            <a:r>
              <a:rPr lang="en-US" sz="1900" dirty="0">
                <a:latin typeface="BakerSignet BT" panose="020B0502050309030A04" pitchFamily="34" charset="0"/>
              </a:rPr>
              <a:t>, </a:t>
            </a:r>
            <a:r>
              <a:rPr lang="en-US" sz="1900" dirty="0" smtClean="0">
                <a:latin typeface="BakerSignet BT" panose="020B0502050309030A04" pitchFamily="34" charset="0"/>
              </a:rPr>
              <a:t>feel calm, </a:t>
            </a:r>
            <a:r>
              <a:rPr lang="en-US" sz="1900" dirty="0">
                <a:latin typeface="BakerSignet BT" panose="020B0502050309030A04" pitchFamily="34" charset="0"/>
              </a:rPr>
              <a:t>and </a:t>
            </a:r>
            <a:r>
              <a:rPr lang="en-US" sz="1900" dirty="0" smtClean="0">
                <a:latin typeface="BakerSignet BT" panose="020B0502050309030A04" pitchFamily="34" charset="0"/>
              </a:rPr>
              <a:t>be heard </a:t>
            </a:r>
            <a:r>
              <a:rPr lang="en-US" sz="1900" dirty="0">
                <a:latin typeface="BakerSignet BT" panose="020B0502050309030A04" pitchFamily="34" charset="0"/>
              </a:rPr>
              <a:t>when those needs are met.</a:t>
            </a:r>
          </a:p>
          <a:p>
            <a:r>
              <a:rPr lang="en-US" sz="1900" b="1" dirty="0" smtClean="0">
                <a:latin typeface="BakerSignet BT" panose="020B0502050309030A04" pitchFamily="34" charset="0"/>
              </a:rPr>
              <a:t>6. Cultural</a:t>
            </a:r>
            <a:r>
              <a:rPr lang="en-US" sz="1900" b="1" dirty="0">
                <a:latin typeface="BakerSignet BT" panose="020B0502050309030A04" pitchFamily="34" charset="0"/>
              </a:rPr>
              <a:t>, historical, and gender </a:t>
            </a:r>
            <a:r>
              <a:rPr lang="en-US" sz="1900" b="1" dirty="0" smtClean="0">
                <a:latin typeface="BakerSignet BT" panose="020B0502050309030A04" pitchFamily="34" charset="0"/>
              </a:rPr>
              <a:t>issues</a:t>
            </a:r>
            <a:r>
              <a:rPr lang="en-US" sz="1900" dirty="0" smtClean="0">
                <a:latin typeface="BakerSignet BT" panose="020B0502050309030A04" pitchFamily="34" charset="0"/>
              </a:rPr>
              <a:t>: Ensure </a:t>
            </a:r>
            <a:r>
              <a:rPr lang="en-US" sz="1900" dirty="0">
                <a:latin typeface="BakerSignet BT" panose="020B0502050309030A04" pitchFamily="34" charset="0"/>
              </a:rPr>
              <a:t>that </a:t>
            </a:r>
            <a:r>
              <a:rPr lang="en-US" sz="1900" dirty="0" smtClean="0">
                <a:latin typeface="BakerSignet BT" panose="020B0502050309030A04" pitchFamily="34" charset="0"/>
              </a:rPr>
              <a:t>interactions </a:t>
            </a:r>
            <a:r>
              <a:rPr lang="en-US" sz="1900" dirty="0">
                <a:latin typeface="BakerSignet BT" panose="020B0502050309030A04" pitchFamily="34" charset="0"/>
              </a:rPr>
              <a:t>with students </a:t>
            </a:r>
            <a:r>
              <a:rPr lang="en-US" sz="1900" dirty="0" smtClean="0">
                <a:latin typeface="BakerSignet BT" panose="020B0502050309030A04" pitchFamily="34" charset="0"/>
              </a:rPr>
              <a:t>are culturally </a:t>
            </a:r>
            <a:r>
              <a:rPr lang="en-US" sz="1900" dirty="0">
                <a:latin typeface="BakerSignet BT" panose="020B0502050309030A04" pitchFamily="34" charset="0"/>
              </a:rPr>
              <a:t>sensitive and </a:t>
            </a:r>
            <a:r>
              <a:rPr lang="en-US" sz="1900" dirty="0" smtClean="0">
                <a:latin typeface="BakerSignet BT" panose="020B0502050309030A04" pitchFamily="34" charset="0"/>
              </a:rPr>
              <a:t>responsive.</a:t>
            </a:r>
            <a:endParaRPr lang="en-US" sz="1900" dirty="0">
              <a:latin typeface="BakerSignet BT" panose="020B0502050309030A04" pitchFamily="34" charset="0"/>
            </a:endParaRPr>
          </a:p>
        </p:txBody>
      </p:sp>
      <p:sp>
        <p:nvSpPr>
          <p:cNvPr id="10" name="TextBox 9"/>
          <p:cNvSpPr txBox="1"/>
          <p:nvPr/>
        </p:nvSpPr>
        <p:spPr>
          <a:xfrm>
            <a:off x="7327444" y="1272453"/>
            <a:ext cx="4178930" cy="5078313"/>
          </a:xfrm>
          <a:prstGeom prst="rect">
            <a:avLst/>
          </a:prstGeom>
          <a:noFill/>
        </p:spPr>
        <p:txBody>
          <a:bodyPr wrap="square" rtlCol="0">
            <a:spAutoFit/>
          </a:bodyPr>
          <a:lstStyle/>
          <a:p>
            <a:pPr marL="285750" indent="-285750">
              <a:buFont typeface="Wingdings" panose="05000000000000000000" pitchFamily="2" charset="2"/>
              <a:buChar char="§"/>
            </a:pPr>
            <a:r>
              <a:rPr lang="en-US" b="1" dirty="0" smtClean="0">
                <a:solidFill>
                  <a:srgbClr val="4D3E2F"/>
                </a:solidFill>
              </a:rPr>
              <a:t>Communities in Schools</a:t>
            </a:r>
            <a:r>
              <a:rPr lang="en-US" dirty="0" smtClean="0">
                <a:solidFill>
                  <a:srgbClr val="4D3E2F"/>
                </a:solidFill>
              </a:rPr>
              <a:t>:  This program operates from within the school.  It helps provide snacks, clothes, and school supplies for students who can not afford them.</a:t>
            </a:r>
          </a:p>
          <a:p>
            <a:pPr marL="285750" indent="-285750">
              <a:buFont typeface="Wingdings" panose="05000000000000000000" pitchFamily="2" charset="2"/>
              <a:buChar char="§"/>
            </a:pPr>
            <a:endParaRPr lang="en-US" dirty="0">
              <a:solidFill>
                <a:srgbClr val="4D3E2F"/>
              </a:solidFill>
            </a:endParaRPr>
          </a:p>
          <a:p>
            <a:pPr marL="285750" indent="-285750">
              <a:buFont typeface="Wingdings" panose="05000000000000000000" pitchFamily="2" charset="2"/>
              <a:buChar char="§"/>
            </a:pPr>
            <a:r>
              <a:rPr lang="en-US" b="1" dirty="0" smtClean="0">
                <a:solidFill>
                  <a:srgbClr val="4D3E2F"/>
                </a:solidFill>
              </a:rPr>
              <a:t>CC Police Department </a:t>
            </a:r>
            <a:r>
              <a:rPr lang="en-US" b="1" dirty="0" smtClean="0">
                <a:solidFill>
                  <a:srgbClr val="4D3E2F"/>
                </a:solidFill>
              </a:rPr>
              <a:t>Facebook</a:t>
            </a:r>
            <a:r>
              <a:rPr lang="en-US" dirty="0" smtClean="0">
                <a:solidFill>
                  <a:srgbClr val="4D3E2F"/>
                </a:solidFill>
              </a:rPr>
              <a:t>:</a:t>
            </a:r>
            <a:r>
              <a:rPr lang="en-US" dirty="0">
                <a:solidFill>
                  <a:srgbClr val="4D3E2F"/>
                </a:solidFill>
              </a:rPr>
              <a:t/>
            </a:r>
            <a:br>
              <a:rPr lang="en-US" dirty="0">
                <a:solidFill>
                  <a:srgbClr val="4D3E2F"/>
                </a:solidFill>
              </a:rPr>
            </a:br>
            <a:r>
              <a:rPr lang="en-US" dirty="0">
                <a:solidFill>
                  <a:srgbClr val="4D3E2F"/>
                </a:solidFill>
                <a:hlinkClick r:id="rId2"/>
              </a:rPr>
              <a:t>https://www.facebook.com/CorpusChristiPD</a:t>
            </a:r>
            <a:r>
              <a:rPr lang="en-US" dirty="0" smtClean="0">
                <a:solidFill>
                  <a:srgbClr val="4D3E2F"/>
                </a:solidFill>
                <a:hlinkClick r:id="rId2"/>
              </a:rPr>
              <a:t>/</a:t>
            </a:r>
            <a:r>
              <a:rPr lang="en-US" dirty="0" smtClean="0">
                <a:solidFill>
                  <a:srgbClr val="4D3E2F"/>
                </a:solidFill>
              </a:rPr>
              <a:t>  Site posts PD involvement in community, can help develop positive view of police presence and role.</a:t>
            </a:r>
          </a:p>
          <a:p>
            <a:pPr marL="285750" indent="-285750">
              <a:buFont typeface="Wingdings" panose="05000000000000000000" pitchFamily="2" charset="2"/>
              <a:buChar char="§"/>
            </a:pPr>
            <a:endParaRPr lang="en-US" dirty="0">
              <a:solidFill>
                <a:srgbClr val="4D3E2F"/>
              </a:solidFill>
            </a:endParaRPr>
          </a:p>
          <a:p>
            <a:pPr marL="285750" indent="-285750">
              <a:buFont typeface="Wingdings" panose="05000000000000000000" pitchFamily="2" charset="2"/>
              <a:buChar char="§"/>
            </a:pPr>
            <a:r>
              <a:rPr lang="en-US" b="1" dirty="0" smtClean="0">
                <a:solidFill>
                  <a:srgbClr val="4D3E2F"/>
                </a:solidFill>
              </a:rPr>
              <a:t>Feeding America</a:t>
            </a:r>
            <a:r>
              <a:rPr lang="en-US" dirty="0" smtClean="0">
                <a:solidFill>
                  <a:srgbClr val="4D3E2F"/>
                </a:solidFill>
              </a:rPr>
              <a:t>:  The largest charitable organization in the country whose mission is to help end hunger specifically in the United States.  It helps families find the food they need. </a:t>
            </a:r>
          </a:p>
          <a:p>
            <a:r>
              <a:rPr lang="en-US" dirty="0" smtClean="0">
                <a:solidFill>
                  <a:srgbClr val="4D3E2F"/>
                </a:solidFill>
              </a:rPr>
              <a:t>       </a:t>
            </a:r>
            <a:r>
              <a:rPr lang="en-US" dirty="0" smtClean="0">
                <a:solidFill>
                  <a:srgbClr val="4D3E2F"/>
                </a:solidFill>
                <a:hlinkClick r:id="rId3"/>
              </a:rPr>
              <a:t>www.FeedingAmerica.org</a:t>
            </a:r>
            <a:r>
              <a:rPr lang="en-US" dirty="0" smtClean="0">
                <a:solidFill>
                  <a:srgbClr val="4D3E2F"/>
                </a:solidFill>
              </a:rPr>
              <a:t> </a:t>
            </a:r>
          </a:p>
        </p:txBody>
      </p:sp>
      <p:sp>
        <p:nvSpPr>
          <p:cNvPr id="11" name="Title 1"/>
          <p:cNvSpPr txBox="1">
            <a:spLocks/>
          </p:cNvSpPr>
          <p:nvPr/>
        </p:nvSpPr>
        <p:spPr>
          <a:xfrm>
            <a:off x="7411665" y="559016"/>
            <a:ext cx="4918585" cy="473063"/>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2400" b="1" u="sng" dirty="0" smtClean="0">
                <a:solidFill>
                  <a:srgbClr val="8BAA00">
                    <a:lumMod val="75000"/>
                  </a:srgbClr>
                </a:solidFill>
                <a:latin typeface="Aldine401 BT" panose="02020602060306020A03" pitchFamily="18" charset="0"/>
              </a:rPr>
              <a:t>Resources for Assistance</a:t>
            </a:r>
            <a:endParaRPr lang="en-US" sz="2400" b="1" u="sng" dirty="0">
              <a:solidFill>
                <a:srgbClr val="8BAA00">
                  <a:lumMod val="75000"/>
                </a:srgbClr>
              </a:solidFill>
              <a:latin typeface="Aldine401 BT" panose="02020602060306020A03" pitchFamily="18" charset="0"/>
            </a:endParaRPr>
          </a:p>
        </p:txBody>
      </p:sp>
    </p:spTree>
    <p:extLst>
      <p:ext uri="{BB962C8B-B14F-4D97-AF65-F5344CB8AC3E}">
        <p14:creationId xmlns:p14="http://schemas.microsoft.com/office/powerpoint/2010/main" val="321731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7306" y="464896"/>
            <a:ext cx="4918585" cy="473063"/>
          </a:xfrm>
        </p:spPr>
        <p:txBody>
          <a:bodyPr>
            <a:normAutofit/>
          </a:bodyPr>
          <a:lstStyle/>
          <a:p>
            <a:r>
              <a:rPr lang="fr-FR" sz="2400" b="1" u="sng" dirty="0" err="1" smtClean="0">
                <a:latin typeface="Aldine401 BT" panose="02020602060306020A03" pitchFamily="18" charset="0"/>
              </a:rPr>
              <a:t>Symptoms</a:t>
            </a:r>
            <a:r>
              <a:rPr lang="fr-FR" sz="2400" b="1" u="sng" dirty="0" smtClean="0">
                <a:latin typeface="Aldine401 BT" panose="02020602060306020A03" pitchFamily="18" charset="0"/>
              </a:rPr>
              <a:t> of </a:t>
            </a:r>
            <a:r>
              <a:rPr lang="fr-FR" sz="2400" b="1" u="sng" dirty="0" err="1" smtClean="0">
                <a:latin typeface="Aldine401 BT" panose="02020602060306020A03" pitchFamily="18" charset="0"/>
              </a:rPr>
              <a:t>Teen</a:t>
            </a:r>
            <a:r>
              <a:rPr lang="fr-FR" sz="2400" b="1" u="sng" dirty="0" smtClean="0">
                <a:latin typeface="Aldine401 BT" panose="02020602060306020A03" pitchFamily="18" charset="0"/>
              </a:rPr>
              <a:t> </a:t>
            </a:r>
            <a:r>
              <a:rPr lang="fr-FR" sz="2400" b="1" u="sng" dirty="0" err="1" smtClean="0">
                <a:latin typeface="Aldine401 BT" panose="02020602060306020A03" pitchFamily="18" charset="0"/>
              </a:rPr>
              <a:t>Depression</a:t>
            </a:r>
            <a:endParaRPr lang="en-US" sz="2400" b="1" u="sng" dirty="0">
              <a:latin typeface="Aldine401 BT" panose="02020602060306020A03" pitchFamily="18" charset="0"/>
            </a:endParaRPr>
          </a:p>
        </p:txBody>
      </p:sp>
      <p:sp>
        <p:nvSpPr>
          <p:cNvPr id="3" name="Content Placeholder 2"/>
          <p:cNvSpPr>
            <a:spLocks noGrp="1"/>
          </p:cNvSpPr>
          <p:nvPr>
            <p:ph idx="1"/>
          </p:nvPr>
        </p:nvSpPr>
        <p:spPr>
          <a:xfrm>
            <a:off x="953734" y="940553"/>
            <a:ext cx="5616415" cy="1465763"/>
          </a:xfrm>
        </p:spPr>
        <p:txBody>
          <a:bodyPr>
            <a:noAutofit/>
          </a:bodyPr>
          <a:lstStyle/>
          <a:p>
            <a:pPr marL="0" indent="0">
              <a:buNone/>
            </a:pPr>
            <a:r>
              <a:rPr lang="en-US" sz="1900" dirty="0" smtClean="0">
                <a:latin typeface="BakerSignet BT" panose="020B0502050309030A04" pitchFamily="34" charset="0"/>
              </a:rPr>
              <a:t>Brandon has had </a:t>
            </a:r>
            <a:r>
              <a:rPr lang="en-US" sz="1900" dirty="0">
                <a:latin typeface="BakerSignet BT" panose="020B0502050309030A04" pitchFamily="34" charset="0"/>
              </a:rPr>
              <a:t>to </a:t>
            </a:r>
            <a:r>
              <a:rPr lang="en-US" sz="1900" dirty="0" smtClean="0">
                <a:latin typeface="BakerSignet BT" panose="020B0502050309030A04" pitchFamily="34" charset="0"/>
              </a:rPr>
              <a:t>endure a great deal of loss in his life.  Losing his mother to a car accident, then losing his father and his brothers when they were given up to the foster care system stripped him of much of the stability and support he had grown accustomed to in life.  </a:t>
            </a:r>
            <a:br>
              <a:rPr lang="en-US" sz="1900" dirty="0" smtClean="0">
                <a:latin typeface="BakerSignet BT" panose="020B0502050309030A04" pitchFamily="34" charset="0"/>
              </a:rPr>
            </a:br>
            <a:r>
              <a:rPr lang="en-US" sz="1900" dirty="0" smtClean="0">
                <a:latin typeface="BakerSignet BT" panose="020B0502050309030A04" pitchFamily="34" charset="0"/>
              </a:rPr>
              <a:t/>
            </a:r>
            <a:br>
              <a:rPr lang="en-US" sz="1900" dirty="0" smtClean="0">
                <a:latin typeface="BakerSignet BT" panose="020B0502050309030A04" pitchFamily="34" charset="0"/>
              </a:rPr>
            </a:br>
            <a:endParaRPr lang="en-US" sz="1900" dirty="0">
              <a:latin typeface="BakerSignet BT" panose="020B0502050309030A04" pitchFamily="34" charset="0"/>
            </a:endParaRPr>
          </a:p>
          <a:p>
            <a:pPr marL="0" indent="0">
              <a:buNone/>
            </a:pPr>
            <a:endParaRPr lang="en-US" sz="1900" dirty="0">
              <a:latin typeface="BakerSignet BT" panose="020B0502050309030A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solidFill>
                  <a:srgbClr val="8BAA00">
                    <a:lumMod val="50000"/>
                  </a:srgbClr>
                </a:solidFill>
              </a:rPr>
              <a:pPr/>
              <a:t>6</a:t>
            </a:fld>
            <a:endParaRPr lang="en-US">
              <a:solidFill>
                <a:srgbClr val="8BAA00">
                  <a:lumMod val="50000"/>
                </a:srgbClr>
              </a:solidFill>
            </a:endParaRPr>
          </a:p>
        </p:txBody>
      </p:sp>
      <p:sp>
        <p:nvSpPr>
          <p:cNvPr id="5" name="Date Placeholder 4"/>
          <p:cNvSpPr>
            <a:spLocks noGrp="1"/>
          </p:cNvSpPr>
          <p:nvPr>
            <p:ph type="dt" sz="half" idx="10"/>
          </p:nvPr>
        </p:nvSpPr>
        <p:spPr/>
        <p:txBody>
          <a:bodyPr/>
          <a:lstStyle/>
          <a:p>
            <a:fld id="{6DD1B487-36FD-4CED-B07A-1A81FC6540B1}" type="datetime1">
              <a:rPr lang="en-US" smtClean="0">
                <a:solidFill>
                  <a:srgbClr val="8BAA00">
                    <a:lumMod val="50000"/>
                  </a:srgbClr>
                </a:solidFill>
              </a:rPr>
              <a:pPr/>
              <a:t>7/28/2025</a:t>
            </a:fld>
            <a:endParaRPr lang="en-US" dirty="0">
              <a:solidFill>
                <a:srgbClr val="8BAA00">
                  <a:lumMod val="50000"/>
                </a:srgbClr>
              </a:solidFill>
            </a:endParaRPr>
          </a:p>
        </p:txBody>
      </p:sp>
      <p:sp>
        <p:nvSpPr>
          <p:cNvPr id="6" name="Footer Placeholder 5"/>
          <p:cNvSpPr>
            <a:spLocks noGrp="1"/>
          </p:cNvSpPr>
          <p:nvPr>
            <p:ph type="ftr" sz="quarter" idx="11"/>
          </p:nvPr>
        </p:nvSpPr>
        <p:spPr>
          <a:xfrm>
            <a:off x="1637716" y="6629400"/>
            <a:ext cx="10554284" cy="228600"/>
          </a:xfrm>
        </p:spPr>
        <p:txBody>
          <a:bodyPr/>
          <a:lstStyle/>
          <a:p>
            <a:r>
              <a:rPr lang="en-US" dirty="0"/>
              <a:t>Impact of Societal and Cultural Issues on the Learner: The Need for Empathy, Understanding, and Support                                                                                          Presented by:   Andres Garcia</a:t>
            </a:r>
            <a:endParaRPr lang="en-US" dirty="0"/>
          </a:p>
        </p:txBody>
      </p:sp>
      <p:sp>
        <p:nvSpPr>
          <p:cNvPr id="7" name="TextBox 6"/>
          <p:cNvSpPr txBox="1"/>
          <p:nvPr/>
        </p:nvSpPr>
        <p:spPr>
          <a:xfrm>
            <a:off x="7047306" y="1000105"/>
            <a:ext cx="4959673" cy="3893374"/>
          </a:xfrm>
          <a:prstGeom prst="rect">
            <a:avLst/>
          </a:prstGeom>
          <a:noFill/>
        </p:spPr>
        <p:txBody>
          <a:bodyPr wrap="square" rtlCol="0">
            <a:spAutoFit/>
          </a:bodyPr>
          <a:lstStyle/>
          <a:p>
            <a:pPr marL="342900" indent="-342900">
              <a:buFont typeface="Wingdings" panose="05000000000000000000" pitchFamily="2" charset="2"/>
              <a:buChar char="§"/>
            </a:pPr>
            <a:r>
              <a:rPr lang="en-US" sz="1900" dirty="0" smtClean="0">
                <a:latin typeface="Aldine401 BT" panose="02020602060306020A03" pitchFamily="18" charset="0"/>
              </a:rPr>
              <a:t>sadness </a:t>
            </a:r>
          </a:p>
          <a:p>
            <a:pPr marL="342900" indent="-342900">
              <a:buFont typeface="Wingdings" panose="05000000000000000000" pitchFamily="2" charset="2"/>
              <a:buChar char="§"/>
            </a:pPr>
            <a:r>
              <a:rPr lang="en-US" sz="1900" dirty="0" smtClean="0">
                <a:latin typeface="Aldine401 BT" panose="02020602060306020A03" pitchFamily="18" charset="0"/>
              </a:rPr>
              <a:t>irritability </a:t>
            </a:r>
          </a:p>
          <a:p>
            <a:pPr marL="342900" indent="-342900">
              <a:buFont typeface="Wingdings" panose="05000000000000000000" pitchFamily="2" charset="2"/>
              <a:buChar char="§"/>
            </a:pPr>
            <a:r>
              <a:rPr lang="en-US" sz="1900" dirty="0" smtClean="0">
                <a:latin typeface="Aldine401 BT" panose="02020602060306020A03" pitchFamily="18" charset="0"/>
              </a:rPr>
              <a:t>feeling worthless </a:t>
            </a:r>
          </a:p>
          <a:p>
            <a:pPr marL="342900" indent="-342900">
              <a:buFont typeface="Wingdings" panose="05000000000000000000" pitchFamily="2" charset="2"/>
              <a:buChar char="§"/>
            </a:pPr>
            <a:r>
              <a:rPr lang="en-US" sz="1900" dirty="0" smtClean="0">
                <a:latin typeface="Aldine401 BT" panose="02020602060306020A03" pitchFamily="18" charset="0"/>
              </a:rPr>
              <a:t>anger</a:t>
            </a:r>
          </a:p>
          <a:p>
            <a:pPr marL="342900" indent="-342900">
              <a:buFont typeface="Wingdings" panose="05000000000000000000" pitchFamily="2" charset="2"/>
              <a:buChar char="§"/>
            </a:pPr>
            <a:r>
              <a:rPr lang="en-US" sz="1900" dirty="0" smtClean="0">
                <a:latin typeface="Aldine401 BT" panose="02020602060306020A03" pitchFamily="18" charset="0"/>
              </a:rPr>
              <a:t>poor </a:t>
            </a:r>
            <a:r>
              <a:rPr lang="en-US" sz="1900" dirty="0">
                <a:latin typeface="Aldine401 BT" panose="02020602060306020A03" pitchFamily="18" charset="0"/>
              </a:rPr>
              <a:t>performance </a:t>
            </a:r>
            <a:endParaRPr lang="en-US" sz="1900" dirty="0">
              <a:latin typeface="Aldine401 BT" panose="02020602060306020A03" pitchFamily="18" charset="0"/>
            </a:endParaRPr>
          </a:p>
          <a:p>
            <a:pPr marL="342900" indent="-342900">
              <a:buFont typeface="Wingdings" panose="05000000000000000000" pitchFamily="2" charset="2"/>
              <a:buChar char="§"/>
            </a:pPr>
            <a:r>
              <a:rPr lang="en-US" sz="1900" dirty="0" smtClean="0">
                <a:latin typeface="Aldine401 BT" panose="02020602060306020A03" pitchFamily="18" charset="0"/>
              </a:rPr>
              <a:t>poor </a:t>
            </a:r>
            <a:r>
              <a:rPr lang="en-US" sz="1900" dirty="0">
                <a:latin typeface="Aldine401 BT" panose="02020602060306020A03" pitchFamily="18" charset="0"/>
              </a:rPr>
              <a:t>attendance at </a:t>
            </a:r>
            <a:r>
              <a:rPr lang="en-US" sz="1900" dirty="0" smtClean="0">
                <a:latin typeface="Aldine401 BT" panose="02020602060306020A03" pitchFamily="18" charset="0"/>
              </a:rPr>
              <a:t>school</a:t>
            </a:r>
          </a:p>
          <a:p>
            <a:pPr marL="342900" indent="-342900">
              <a:buFont typeface="Wingdings" panose="05000000000000000000" pitchFamily="2" charset="2"/>
              <a:buChar char="§"/>
            </a:pPr>
            <a:r>
              <a:rPr lang="en-US" sz="1900" dirty="0" smtClean="0">
                <a:latin typeface="Aldine401 BT" panose="02020602060306020A03" pitchFamily="18" charset="0"/>
              </a:rPr>
              <a:t>feeling </a:t>
            </a:r>
            <a:r>
              <a:rPr lang="en-US" sz="1900" dirty="0">
                <a:latin typeface="Aldine401 BT" panose="02020602060306020A03" pitchFamily="18" charset="0"/>
              </a:rPr>
              <a:t>misunderstood </a:t>
            </a:r>
            <a:endParaRPr lang="en-US" sz="1900" dirty="0">
              <a:latin typeface="Aldine401 BT" panose="02020602060306020A03" pitchFamily="18" charset="0"/>
            </a:endParaRPr>
          </a:p>
          <a:p>
            <a:pPr marL="342900" indent="-342900">
              <a:buFont typeface="Wingdings" panose="05000000000000000000" pitchFamily="2" charset="2"/>
              <a:buChar char="§"/>
            </a:pPr>
            <a:r>
              <a:rPr lang="en-US" sz="1900" dirty="0" smtClean="0">
                <a:latin typeface="Aldine401 BT" panose="02020602060306020A03" pitchFamily="18" charset="0"/>
              </a:rPr>
              <a:t>Feeling extremely sensitive </a:t>
            </a:r>
          </a:p>
          <a:p>
            <a:pPr marL="342900" indent="-342900">
              <a:buFont typeface="Wingdings" panose="05000000000000000000" pitchFamily="2" charset="2"/>
              <a:buChar char="§"/>
            </a:pPr>
            <a:r>
              <a:rPr lang="en-US" sz="1900" dirty="0" smtClean="0">
                <a:latin typeface="Aldine401 BT" panose="02020602060306020A03" pitchFamily="18" charset="0"/>
              </a:rPr>
              <a:t>using </a:t>
            </a:r>
            <a:r>
              <a:rPr lang="en-US" sz="1900" dirty="0">
                <a:latin typeface="Aldine401 BT" panose="02020602060306020A03" pitchFamily="18" charset="0"/>
              </a:rPr>
              <a:t>recreational drugs or </a:t>
            </a:r>
            <a:r>
              <a:rPr lang="en-US" sz="1900" dirty="0" smtClean="0">
                <a:latin typeface="Aldine401 BT" panose="02020602060306020A03" pitchFamily="18" charset="0"/>
              </a:rPr>
              <a:t>alcohol </a:t>
            </a:r>
          </a:p>
          <a:p>
            <a:pPr marL="342900" indent="-342900">
              <a:buFont typeface="Wingdings" panose="05000000000000000000" pitchFamily="2" charset="2"/>
              <a:buChar char="§"/>
            </a:pPr>
            <a:r>
              <a:rPr lang="en-US" sz="1900" dirty="0" smtClean="0">
                <a:latin typeface="Aldine401 BT" panose="02020602060306020A03" pitchFamily="18" charset="0"/>
              </a:rPr>
              <a:t>eating </a:t>
            </a:r>
            <a:r>
              <a:rPr lang="en-US" sz="1900" dirty="0">
                <a:latin typeface="Aldine401 BT" panose="02020602060306020A03" pitchFamily="18" charset="0"/>
              </a:rPr>
              <a:t>or sleeping too </a:t>
            </a:r>
            <a:r>
              <a:rPr lang="en-US" sz="1900" dirty="0" smtClean="0">
                <a:latin typeface="Aldine401 BT" panose="02020602060306020A03" pitchFamily="18" charset="0"/>
              </a:rPr>
              <a:t>much </a:t>
            </a:r>
          </a:p>
          <a:p>
            <a:pPr marL="342900" indent="-342900">
              <a:buFont typeface="Wingdings" panose="05000000000000000000" pitchFamily="2" charset="2"/>
              <a:buChar char="§"/>
            </a:pPr>
            <a:r>
              <a:rPr lang="en-US" sz="1900" dirty="0" smtClean="0">
                <a:latin typeface="Aldine401 BT" panose="02020602060306020A03" pitchFamily="18" charset="0"/>
              </a:rPr>
              <a:t>self-harm </a:t>
            </a:r>
          </a:p>
          <a:p>
            <a:pPr marL="342900" indent="-342900">
              <a:buFont typeface="Wingdings" panose="05000000000000000000" pitchFamily="2" charset="2"/>
              <a:buChar char="§"/>
            </a:pPr>
            <a:r>
              <a:rPr lang="en-US" sz="1900" dirty="0" smtClean="0">
                <a:latin typeface="Aldine401 BT" panose="02020602060306020A03" pitchFamily="18" charset="0"/>
              </a:rPr>
              <a:t>loss </a:t>
            </a:r>
            <a:r>
              <a:rPr lang="en-US" sz="1900" dirty="0">
                <a:latin typeface="Aldine401 BT" panose="02020602060306020A03" pitchFamily="18" charset="0"/>
              </a:rPr>
              <a:t>of interest in normal </a:t>
            </a:r>
            <a:r>
              <a:rPr lang="en-US" sz="1900" dirty="0" smtClean="0">
                <a:latin typeface="Aldine401 BT" panose="02020602060306020A03" pitchFamily="18" charset="0"/>
              </a:rPr>
              <a:t>activities</a:t>
            </a:r>
          </a:p>
          <a:p>
            <a:pPr marL="342900" indent="-342900">
              <a:buFont typeface="Wingdings" panose="05000000000000000000" pitchFamily="2" charset="2"/>
              <a:buChar char="§"/>
            </a:pPr>
            <a:r>
              <a:rPr lang="en-US" sz="1900" dirty="0" smtClean="0">
                <a:latin typeface="Aldine401 BT" panose="02020602060306020A03" pitchFamily="18" charset="0"/>
              </a:rPr>
              <a:t>avoidance </a:t>
            </a:r>
            <a:r>
              <a:rPr lang="en-US" sz="1900" dirty="0">
                <a:latin typeface="Aldine401 BT" panose="02020602060306020A03" pitchFamily="18" charset="0"/>
              </a:rPr>
              <a:t>of social </a:t>
            </a:r>
            <a:r>
              <a:rPr lang="en-US" sz="1900" dirty="0" smtClean="0">
                <a:latin typeface="Aldine401 BT" panose="02020602060306020A03" pitchFamily="18" charset="0"/>
              </a:rPr>
              <a:t>interaction</a:t>
            </a:r>
            <a:endParaRPr lang="en-US" sz="1900" dirty="0">
              <a:latin typeface="Aldine401 BT" panose="02020602060306020A03"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0438" y="2440416"/>
            <a:ext cx="2606147" cy="3459068"/>
          </a:xfrm>
          <a:prstGeom prst="rect">
            <a:avLst/>
          </a:prstGeom>
        </p:spPr>
      </p:pic>
      <p:sp>
        <p:nvSpPr>
          <p:cNvPr id="10" name="TextBox 9"/>
          <p:cNvSpPr txBox="1"/>
          <p:nvPr/>
        </p:nvSpPr>
        <p:spPr>
          <a:xfrm>
            <a:off x="953734" y="2406316"/>
            <a:ext cx="2764024" cy="3970318"/>
          </a:xfrm>
          <a:prstGeom prst="rect">
            <a:avLst/>
          </a:prstGeom>
          <a:noFill/>
        </p:spPr>
        <p:txBody>
          <a:bodyPr wrap="square" rtlCol="0">
            <a:spAutoFit/>
          </a:bodyPr>
          <a:lstStyle/>
          <a:p>
            <a:r>
              <a:rPr lang="en-US" dirty="0" smtClean="0">
                <a:latin typeface="BakerSignet BT" panose="020B0502050309030A04" pitchFamily="34" charset="0"/>
              </a:rPr>
              <a:t>Misguided coping attempts only made things worse.  Anger and acting out got him sent to a group home where he was bullied and beaten.  </a:t>
            </a:r>
          </a:p>
          <a:p>
            <a:endParaRPr lang="en-US" dirty="0">
              <a:latin typeface="BakerSignet BT" panose="020B0502050309030A04" pitchFamily="34" charset="0"/>
            </a:endParaRPr>
          </a:p>
          <a:p>
            <a:r>
              <a:rPr lang="en-US" dirty="0" smtClean="0">
                <a:latin typeface="BakerSignet BT" panose="020B0502050309030A04" pitchFamily="34" charset="0"/>
              </a:rPr>
              <a:t>Isolation</a:t>
            </a:r>
            <a:r>
              <a:rPr lang="en-US" dirty="0" smtClean="0">
                <a:latin typeface="BakerSignet BT" panose="020B0502050309030A04" pitchFamily="34" charset="0"/>
              </a:rPr>
              <a:t>, sudden traumatic change, and </a:t>
            </a:r>
            <a:r>
              <a:rPr lang="en-US" dirty="0" smtClean="0">
                <a:latin typeface="BakerSignet BT" panose="020B0502050309030A04" pitchFamily="34" charset="0"/>
              </a:rPr>
              <a:t>violence –  unfortunately common </a:t>
            </a:r>
            <a:r>
              <a:rPr lang="en-US" dirty="0" smtClean="0">
                <a:latin typeface="BakerSignet BT" panose="020B0502050309030A04" pitchFamily="34" charset="0"/>
              </a:rPr>
              <a:t>experiences for foster children – create </a:t>
            </a:r>
            <a:r>
              <a:rPr lang="en-US" dirty="0" smtClean="0">
                <a:latin typeface="BakerSignet BT" panose="020B0502050309030A04" pitchFamily="34" charset="0"/>
              </a:rPr>
              <a:t> </a:t>
            </a:r>
            <a:r>
              <a:rPr lang="en-US" dirty="0" smtClean="0">
                <a:latin typeface="BakerSignet BT" panose="020B0502050309030A04" pitchFamily="34" charset="0"/>
              </a:rPr>
              <a:t>a whirlwind of mental and emotional </a:t>
            </a:r>
            <a:r>
              <a:rPr lang="en-US" dirty="0" smtClean="0">
                <a:latin typeface="BakerSignet BT" panose="020B0502050309030A04" pitchFamily="34" charset="0"/>
              </a:rPr>
              <a:t>disorientation which is a perfect recipe for depression.   </a:t>
            </a:r>
            <a:endParaRPr lang="en-US" dirty="0">
              <a:latin typeface="BakerSignet BT" panose="020B0502050309030A04" pitchFamily="34" charset="0"/>
            </a:endParaRPr>
          </a:p>
        </p:txBody>
      </p:sp>
      <p:sp>
        <p:nvSpPr>
          <p:cNvPr id="11" name="Title 1"/>
          <p:cNvSpPr txBox="1">
            <a:spLocks/>
          </p:cNvSpPr>
          <p:nvPr/>
        </p:nvSpPr>
        <p:spPr>
          <a:xfrm>
            <a:off x="1106134" y="481144"/>
            <a:ext cx="4918585" cy="473063"/>
          </a:xfrm>
          <a:prstGeom prst="rect">
            <a:avLst/>
          </a:prstGeom>
        </p:spPr>
        <p:txBody>
          <a:bodyPr vert="horz" lIns="91440" tIns="45720" rIns="91440" bIns="45720" rtlCol="0" anchor="b">
            <a:normAutofit/>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fr-FR" sz="2400" b="1" u="sng" smtClean="0">
                <a:latin typeface="Aldine401 BT" panose="02020602060306020A03" pitchFamily="18" charset="0"/>
              </a:rPr>
              <a:t>Brandon: Depression</a:t>
            </a:r>
            <a:endParaRPr lang="en-US" sz="2400" b="1" u="sng" dirty="0">
              <a:latin typeface="Aldine401 BT" panose="02020602060306020A03" pitchFamily="18" charset="0"/>
            </a:endParaRPr>
          </a:p>
        </p:txBody>
      </p:sp>
      <p:sp>
        <p:nvSpPr>
          <p:cNvPr id="8" name="TextBox 7"/>
          <p:cNvSpPr txBox="1"/>
          <p:nvPr/>
        </p:nvSpPr>
        <p:spPr>
          <a:xfrm>
            <a:off x="7047306" y="4991998"/>
            <a:ext cx="4457783" cy="1538883"/>
          </a:xfrm>
          <a:prstGeom prst="rect">
            <a:avLst/>
          </a:prstGeom>
          <a:noFill/>
        </p:spPr>
        <p:txBody>
          <a:bodyPr wrap="square" rtlCol="0">
            <a:spAutoFit/>
          </a:bodyPr>
          <a:lstStyle/>
          <a:p>
            <a:r>
              <a:rPr lang="en-US" u="sng" dirty="0" smtClean="0">
                <a:latin typeface="Aldine401 BT" panose="02020602060306020A03" pitchFamily="18" charset="0"/>
              </a:rPr>
              <a:t>Depression (Major </a:t>
            </a:r>
            <a:r>
              <a:rPr lang="en-US" u="sng" dirty="0">
                <a:latin typeface="Aldine401 BT" panose="02020602060306020A03" pitchFamily="18" charset="0"/>
              </a:rPr>
              <a:t>D</a:t>
            </a:r>
            <a:r>
              <a:rPr lang="en-US" u="sng" dirty="0" smtClean="0">
                <a:latin typeface="Aldine401 BT" panose="02020602060306020A03" pitchFamily="18" charset="0"/>
              </a:rPr>
              <a:t>epressive </a:t>
            </a:r>
            <a:r>
              <a:rPr lang="en-US" u="sng" dirty="0">
                <a:latin typeface="Aldine401 BT" panose="02020602060306020A03" pitchFamily="18" charset="0"/>
              </a:rPr>
              <a:t>D</a:t>
            </a:r>
            <a:r>
              <a:rPr lang="en-US" u="sng" dirty="0" smtClean="0">
                <a:latin typeface="Aldine401 BT" panose="02020602060306020A03" pitchFamily="18" charset="0"/>
              </a:rPr>
              <a:t>isorder)</a:t>
            </a:r>
            <a:r>
              <a:rPr lang="en-US" dirty="0" smtClean="0">
                <a:latin typeface="Aldine401 BT" panose="02020602060306020A03" pitchFamily="18" charset="0"/>
              </a:rPr>
              <a:t> </a:t>
            </a:r>
            <a:r>
              <a:rPr lang="en-US" dirty="0">
                <a:latin typeface="Aldine401 BT" panose="02020602060306020A03" pitchFamily="18" charset="0"/>
              </a:rPr>
              <a:t>:</a:t>
            </a:r>
            <a:r>
              <a:rPr lang="en-US" dirty="0" smtClean="0">
                <a:latin typeface="Aldine401 BT" panose="02020602060306020A03" pitchFamily="18" charset="0"/>
              </a:rPr>
              <a:t>  </a:t>
            </a:r>
            <a:br>
              <a:rPr lang="en-US" dirty="0" smtClean="0">
                <a:latin typeface="Aldine401 BT" panose="02020602060306020A03" pitchFamily="18" charset="0"/>
              </a:rPr>
            </a:br>
            <a:r>
              <a:rPr lang="en-US" dirty="0" smtClean="0">
                <a:latin typeface="Aldine401 BT" panose="02020602060306020A03" pitchFamily="18" charset="0"/>
              </a:rPr>
              <a:t>A </a:t>
            </a:r>
            <a:r>
              <a:rPr lang="en-US" sz="1900" dirty="0" smtClean="0">
                <a:latin typeface="Aldine401 BT" panose="02020602060306020A03" pitchFamily="18" charset="0"/>
              </a:rPr>
              <a:t>mood </a:t>
            </a:r>
            <a:r>
              <a:rPr lang="en-US" sz="1900" dirty="0">
                <a:latin typeface="Aldine401 BT" panose="02020602060306020A03" pitchFamily="18" charset="0"/>
              </a:rPr>
              <a:t>disorder that causes a persistent feeling of sadness and loss of interest</a:t>
            </a:r>
            <a:r>
              <a:rPr lang="en-US" sz="1900" dirty="0" smtClean="0">
                <a:latin typeface="Aldine401 BT" panose="02020602060306020A03" pitchFamily="18" charset="0"/>
              </a:rPr>
              <a:t>. It is not a passing</a:t>
            </a:r>
            <a:r>
              <a:rPr lang="en-US" sz="1900" dirty="0">
                <a:latin typeface="Aldine401 BT" panose="02020602060306020A03" pitchFamily="18" charset="0"/>
              </a:rPr>
              <a:t> </a:t>
            </a:r>
            <a:r>
              <a:rPr lang="en-US" sz="1900" dirty="0" smtClean="0">
                <a:latin typeface="Aldine401 BT" panose="02020602060306020A03" pitchFamily="18" charset="0"/>
              </a:rPr>
              <a:t>phase or emotion, but a persistent condition. (Mayo Clinic, 2022)</a:t>
            </a:r>
            <a:endParaRPr lang="en-US" sz="1900" dirty="0">
              <a:latin typeface="Aldine401 BT" panose="02020602060306020A03" pitchFamily="18" charset="0"/>
            </a:endParaRPr>
          </a:p>
        </p:txBody>
      </p:sp>
      <p:sp>
        <p:nvSpPr>
          <p:cNvPr id="12" name="TextBox 11"/>
          <p:cNvSpPr txBox="1"/>
          <p:nvPr/>
        </p:nvSpPr>
        <p:spPr>
          <a:xfrm>
            <a:off x="3436787" y="5982973"/>
            <a:ext cx="1686680" cy="338554"/>
          </a:xfrm>
          <a:prstGeom prst="rect">
            <a:avLst/>
          </a:prstGeom>
          <a:noFill/>
        </p:spPr>
        <p:txBody>
          <a:bodyPr wrap="none" rtlCol="0">
            <a:spAutoFit/>
          </a:bodyPr>
          <a:lstStyle/>
          <a:p>
            <a:r>
              <a:rPr lang="en-US" sz="1600" dirty="0" smtClean="0">
                <a:latin typeface="Aldine401 BT" panose="02020602060306020A03" pitchFamily="18" charset="0"/>
              </a:rPr>
              <a:t> (Sheppard, 2025)</a:t>
            </a:r>
            <a:endParaRPr lang="en-US" sz="1600" dirty="0">
              <a:latin typeface="Aldine401 BT" panose="02020602060306020A03" pitchFamily="18" charset="0"/>
            </a:endParaRPr>
          </a:p>
        </p:txBody>
      </p:sp>
    </p:spTree>
    <p:extLst>
      <p:ext uri="{BB962C8B-B14F-4D97-AF65-F5344CB8AC3E}">
        <p14:creationId xmlns:p14="http://schemas.microsoft.com/office/powerpoint/2010/main" val="417250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54" y="559017"/>
            <a:ext cx="3509982" cy="473063"/>
          </a:xfrm>
        </p:spPr>
        <p:txBody>
          <a:bodyPr>
            <a:normAutofit fontScale="90000"/>
          </a:bodyPr>
          <a:lstStyle/>
          <a:p>
            <a:r>
              <a:rPr lang="fr-FR" sz="2400" b="1" u="sng" dirty="0" smtClean="0">
                <a:latin typeface="Aldine401 BT" panose="02020602060306020A03" pitchFamily="18" charset="0"/>
              </a:rPr>
              <a:t>Impact on </a:t>
            </a:r>
            <a:r>
              <a:rPr lang="fr-FR" sz="2400" b="1" u="sng" dirty="0" err="1" smtClean="0">
                <a:latin typeface="Aldine401 BT" panose="02020602060306020A03" pitchFamily="18" charset="0"/>
              </a:rPr>
              <a:t>Development</a:t>
            </a:r>
            <a:endParaRPr lang="en-US" sz="2400" b="1" u="sng" dirty="0">
              <a:latin typeface="Aldine401 BT" panose="02020602060306020A03" pitchFamily="18" charset="0"/>
            </a:endParaRPr>
          </a:p>
        </p:txBody>
      </p:sp>
      <p:sp>
        <p:nvSpPr>
          <p:cNvPr id="3" name="Content Placeholder 2"/>
          <p:cNvSpPr>
            <a:spLocks noGrp="1"/>
          </p:cNvSpPr>
          <p:nvPr>
            <p:ph idx="1"/>
          </p:nvPr>
        </p:nvSpPr>
        <p:spPr>
          <a:xfrm>
            <a:off x="453404" y="1272452"/>
            <a:ext cx="5859714" cy="2309991"/>
          </a:xfrm>
        </p:spPr>
        <p:txBody>
          <a:bodyPr>
            <a:noAutofit/>
          </a:bodyPr>
          <a:lstStyle/>
          <a:p>
            <a:pPr marL="0" indent="0">
              <a:buNone/>
            </a:pPr>
            <a:r>
              <a:rPr lang="en-US" sz="1900" dirty="0" smtClean="0">
                <a:latin typeface="BakerSignet BT" panose="020B0502050309030A04" pitchFamily="34" charset="0"/>
              </a:rPr>
              <a:t>Looking at the symptoms of depression in teens, it is not difficult to see how they can have a severe impact on a child’s achievement.  Depression can negatively impact a student’s attention, memory, ability to interpret, ability to concentrate, and even have physical effects. </a:t>
            </a:r>
          </a:p>
          <a:p>
            <a:pPr marL="0" indent="0">
              <a:buNone/>
            </a:pPr>
            <a:r>
              <a:rPr lang="en-US" sz="1900" dirty="0" smtClean="0">
                <a:latin typeface="BakerSignet BT" panose="020B0502050309030A04" pitchFamily="34" charset="0"/>
              </a:rPr>
              <a:t>Physical effects can be as wide ranging as headaches and fatigue, to elevated heart rate, blood pressure, and cortisol levels</a:t>
            </a:r>
            <a:r>
              <a:rPr lang="en-US" sz="1900" dirty="0">
                <a:latin typeface="BakerSignet BT" panose="020B0502050309030A04" pitchFamily="34" charset="0"/>
              </a:rPr>
              <a:t>. </a:t>
            </a:r>
            <a:r>
              <a:rPr lang="en-US" sz="1900" dirty="0" smtClean="0">
                <a:latin typeface="BakerSignet BT" panose="020B0502050309030A04" pitchFamily="34" charset="0"/>
              </a:rPr>
              <a:t>(Kelly, 2019)</a:t>
            </a:r>
            <a:endParaRPr lang="en-US" sz="1900" dirty="0" smtClean="0">
              <a:latin typeface="BakerSignet BT" panose="020B0502050309030A04" pitchFamily="34" charset="0"/>
            </a:endParaRPr>
          </a:p>
          <a:p>
            <a:pPr marL="0" indent="0">
              <a:buNone/>
            </a:pPr>
            <a:endParaRPr lang="en-US" sz="1900" dirty="0" smtClean="0">
              <a:latin typeface="BakerSignet BT" panose="020B0502050309030A04" pitchFamily="34" charset="0"/>
            </a:endParaRPr>
          </a:p>
          <a:p>
            <a:pPr marL="0" indent="0">
              <a:buNone/>
            </a:pPr>
            <a:r>
              <a:rPr lang="en-US" sz="2000" dirty="0"/>
              <a:t> </a:t>
            </a:r>
            <a:endParaRPr lang="en-US" sz="1900" dirty="0">
              <a:latin typeface="BakerSignet BT" panose="020B0502050309030A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solidFill>
                  <a:srgbClr val="8BAA00">
                    <a:lumMod val="50000"/>
                  </a:srgbClr>
                </a:solidFill>
              </a:rPr>
              <a:pPr/>
              <a:t>7</a:t>
            </a:fld>
            <a:endParaRPr lang="en-US">
              <a:solidFill>
                <a:srgbClr val="8BAA00">
                  <a:lumMod val="50000"/>
                </a:srgbClr>
              </a:solidFill>
            </a:endParaRPr>
          </a:p>
        </p:txBody>
      </p:sp>
      <p:sp>
        <p:nvSpPr>
          <p:cNvPr id="5" name="Date Placeholder 4"/>
          <p:cNvSpPr>
            <a:spLocks noGrp="1"/>
          </p:cNvSpPr>
          <p:nvPr>
            <p:ph type="dt" sz="half" idx="10"/>
          </p:nvPr>
        </p:nvSpPr>
        <p:spPr/>
        <p:txBody>
          <a:bodyPr/>
          <a:lstStyle/>
          <a:p>
            <a:fld id="{6DD1B487-36FD-4CED-B07A-1A81FC6540B1}" type="datetime1">
              <a:rPr lang="en-US" smtClean="0">
                <a:solidFill>
                  <a:srgbClr val="8BAA00">
                    <a:lumMod val="50000"/>
                  </a:srgbClr>
                </a:solidFill>
              </a:rPr>
              <a:pPr/>
              <a:t>7/28/2025</a:t>
            </a:fld>
            <a:endParaRPr lang="en-US" dirty="0">
              <a:solidFill>
                <a:srgbClr val="8BAA00">
                  <a:lumMod val="50000"/>
                </a:srgbClr>
              </a:solidFill>
            </a:endParaRPr>
          </a:p>
        </p:txBody>
      </p:sp>
      <p:sp>
        <p:nvSpPr>
          <p:cNvPr id="6" name="Footer Placeholder 5"/>
          <p:cNvSpPr>
            <a:spLocks noGrp="1"/>
          </p:cNvSpPr>
          <p:nvPr>
            <p:ph type="ftr" sz="quarter" idx="11"/>
          </p:nvPr>
        </p:nvSpPr>
        <p:spPr>
          <a:xfrm>
            <a:off x="1637716" y="6629400"/>
            <a:ext cx="10554284" cy="228600"/>
          </a:xfrm>
        </p:spPr>
        <p:txBody>
          <a:bodyPr/>
          <a:lstStyle/>
          <a:p>
            <a:r>
              <a:rPr lang="en-US" dirty="0"/>
              <a:t>Impact of Societal and Cultural Issues on the Learner: The Need for Empathy, Understanding, and Support                                                                                          Presented by:   Andres Garcia</a:t>
            </a:r>
            <a:endParaRPr lang="en-US" dirty="0"/>
          </a:p>
        </p:txBody>
      </p:sp>
      <p:sp>
        <p:nvSpPr>
          <p:cNvPr id="10" name="TextBox 9"/>
          <p:cNvSpPr txBox="1"/>
          <p:nvPr/>
        </p:nvSpPr>
        <p:spPr>
          <a:xfrm>
            <a:off x="7327444" y="1272453"/>
            <a:ext cx="4178930" cy="4524315"/>
          </a:xfrm>
          <a:prstGeom prst="rect">
            <a:avLst/>
          </a:prstGeom>
          <a:noFill/>
        </p:spPr>
        <p:txBody>
          <a:bodyPr wrap="square" rtlCol="0">
            <a:spAutoFit/>
          </a:bodyPr>
          <a:lstStyle/>
          <a:p>
            <a:pPr marL="285750" indent="-285750">
              <a:buFont typeface="Wingdings" panose="05000000000000000000" pitchFamily="2" charset="2"/>
              <a:buChar char="§"/>
            </a:pPr>
            <a:r>
              <a:rPr lang="en-US" dirty="0">
                <a:solidFill>
                  <a:srgbClr val="4D3E2F"/>
                </a:solidFill>
              </a:rPr>
              <a:t>The American Academy of Child and Adolescent </a:t>
            </a:r>
            <a:r>
              <a:rPr lang="en-US" dirty="0" smtClean="0">
                <a:solidFill>
                  <a:srgbClr val="4D3E2F"/>
                </a:solidFill>
              </a:rPr>
              <a:t>Psychiatry recommends that a parent or caretaker who suspects their child may be struggling with depression should seek help from:</a:t>
            </a:r>
          </a:p>
          <a:p>
            <a:pPr marL="285750" indent="-285750">
              <a:buFont typeface="Wingdings" panose="05000000000000000000" pitchFamily="2" charset="2"/>
              <a:buChar char="§"/>
            </a:pPr>
            <a:endParaRPr lang="en-US" dirty="0">
              <a:solidFill>
                <a:srgbClr val="4D3E2F"/>
              </a:solidFill>
            </a:endParaRPr>
          </a:p>
          <a:p>
            <a:r>
              <a:rPr lang="en-US" dirty="0" smtClean="0">
                <a:solidFill>
                  <a:srgbClr val="4D3E2F"/>
                </a:solidFill>
              </a:rPr>
              <a:t>	1) school counselor</a:t>
            </a:r>
          </a:p>
          <a:p>
            <a:r>
              <a:rPr lang="en-US" dirty="0" smtClean="0">
                <a:solidFill>
                  <a:srgbClr val="4D3E2F"/>
                </a:solidFill>
              </a:rPr>
              <a:t>	2) </a:t>
            </a:r>
            <a:r>
              <a:rPr lang="en-US" dirty="0" smtClean="0"/>
              <a:t>pediatrician</a:t>
            </a:r>
          </a:p>
          <a:p>
            <a:r>
              <a:rPr lang="en-US" dirty="0">
                <a:solidFill>
                  <a:srgbClr val="4D3E2F"/>
                </a:solidFill>
              </a:rPr>
              <a:t>	</a:t>
            </a:r>
            <a:r>
              <a:rPr lang="en-US" dirty="0" smtClean="0">
                <a:solidFill>
                  <a:srgbClr val="4D3E2F"/>
                </a:solidFill>
              </a:rPr>
              <a:t>3) mental health professional</a:t>
            </a:r>
            <a:endParaRPr lang="en-US" dirty="0" smtClean="0">
              <a:solidFill>
                <a:srgbClr val="4D3E2F"/>
              </a:solidFill>
            </a:endParaRPr>
          </a:p>
          <a:p>
            <a:pPr marL="285750" indent="-285750">
              <a:buFont typeface="Wingdings" panose="05000000000000000000" pitchFamily="2" charset="2"/>
              <a:buChar char="§"/>
            </a:pPr>
            <a:endParaRPr lang="en-US" dirty="0">
              <a:solidFill>
                <a:srgbClr val="4D3E2F"/>
              </a:solidFill>
            </a:endParaRPr>
          </a:p>
          <a:p>
            <a:pPr marL="285750" indent="-285750">
              <a:buFont typeface="Wingdings" panose="05000000000000000000" pitchFamily="2" charset="2"/>
              <a:buChar char="§"/>
            </a:pPr>
            <a:r>
              <a:rPr lang="en-US" dirty="0" smtClean="0">
                <a:solidFill>
                  <a:srgbClr val="4D3E2F"/>
                </a:solidFill>
              </a:rPr>
              <a:t>Teen Counseling.com is a website and app to which a caretaker can subscribe, then their child can receive counseling services via the website, emails, or even in-app text messages. </a:t>
            </a:r>
            <a:r>
              <a:rPr lang="en-US" dirty="0" smtClean="0">
                <a:solidFill>
                  <a:srgbClr val="4D3E2F"/>
                </a:solidFill>
                <a:hlinkClick r:id="rId2"/>
              </a:rPr>
              <a:t>https</a:t>
            </a:r>
            <a:r>
              <a:rPr lang="en-US" dirty="0">
                <a:solidFill>
                  <a:srgbClr val="4D3E2F"/>
                </a:solidFill>
                <a:hlinkClick r:id="rId2"/>
              </a:rPr>
              <a:t>://www.teencounseling.com</a:t>
            </a:r>
            <a:r>
              <a:rPr lang="en-US" dirty="0" smtClean="0">
                <a:solidFill>
                  <a:srgbClr val="4D3E2F"/>
                </a:solidFill>
                <a:hlinkClick r:id="rId2"/>
              </a:rPr>
              <a:t>/</a:t>
            </a:r>
            <a:endParaRPr lang="en-US" dirty="0" smtClean="0">
              <a:solidFill>
                <a:srgbClr val="4D3E2F"/>
              </a:solidFill>
            </a:endParaRPr>
          </a:p>
        </p:txBody>
      </p:sp>
      <p:sp>
        <p:nvSpPr>
          <p:cNvPr id="11" name="Title 1"/>
          <p:cNvSpPr txBox="1">
            <a:spLocks/>
          </p:cNvSpPr>
          <p:nvPr/>
        </p:nvSpPr>
        <p:spPr>
          <a:xfrm>
            <a:off x="7411665" y="559016"/>
            <a:ext cx="4918585" cy="473063"/>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2400" b="1" u="sng" dirty="0" smtClean="0">
                <a:solidFill>
                  <a:srgbClr val="8BAA00">
                    <a:lumMod val="75000"/>
                  </a:srgbClr>
                </a:solidFill>
                <a:latin typeface="Aldine401 BT" panose="02020602060306020A03" pitchFamily="18" charset="0"/>
              </a:rPr>
              <a:t>Resources for Assistance</a:t>
            </a:r>
            <a:endParaRPr lang="en-US" sz="2400" b="1" u="sng" dirty="0">
              <a:solidFill>
                <a:srgbClr val="8BAA00">
                  <a:lumMod val="75000"/>
                </a:srgbClr>
              </a:solidFill>
              <a:latin typeface="Aldine401 BT" panose="02020602060306020A03"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82443"/>
            <a:ext cx="3918585" cy="2547080"/>
          </a:xfrm>
          <a:prstGeom prst="rect">
            <a:avLst/>
          </a:prstGeom>
        </p:spPr>
      </p:pic>
      <p:sp>
        <p:nvSpPr>
          <p:cNvPr id="9" name="TextBox 8"/>
          <p:cNvSpPr txBox="1"/>
          <p:nvPr/>
        </p:nvSpPr>
        <p:spPr>
          <a:xfrm>
            <a:off x="2665465" y="3769359"/>
            <a:ext cx="963725" cy="246221"/>
          </a:xfrm>
          <a:prstGeom prst="rect">
            <a:avLst/>
          </a:prstGeom>
          <a:noFill/>
        </p:spPr>
        <p:txBody>
          <a:bodyPr wrap="none" rtlCol="0">
            <a:spAutoFit/>
          </a:bodyPr>
          <a:lstStyle/>
          <a:p>
            <a:r>
              <a:rPr lang="en-US" sz="1000" dirty="0" smtClean="0">
                <a:latin typeface="Aldine401 BT" panose="02020602060306020A03" pitchFamily="18" charset="0"/>
              </a:rPr>
              <a:t>(Wilson, 2022)</a:t>
            </a:r>
            <a:endParaRPr lang="en-US" sz="1000" dirty="0">
              <a:latin typeface="Aldine401 BT" panose="02020602060306020A03" pitchFamily="18" charset="0"/>
            </a:endParaRPr>
          </a:p>
        </p:txBody>
      </p:sp>
      <p:sp>
        <p:nvSpPr>
          <p:cNvPr id="12" name="TextBox 11"/>
          <p:cNvSpPr txBox="1"/>
          <p:nvPr/>
        </p:nvSpPr>
        <p:spPr>
          <a:xfrm>
            <a:off x="4063436" y="3499937"/>
            <a:ext cx="3155511" cy="2677656"/>
          </a:xfrm>
          <a:prstGeom prst="rect">
            <a:avLst/>
          </a:prstGeom>
          <a:noFill/>
        </p:spPr>
        <p:txBody>
          <a:bodyPr wrap="square" rtlCol="0">
            <a:spAutoFit/>
          </a:bodyPr>
          <a:lstStyle/>
          <a:p>
            <a:r>
              <a:rPr lang="en-US" sz="2400" b="1" u="sng" dirty="0" smtClean="0">
                <a:solidFill>
                  <a:schemeClr val="accent1">
                    <a:lumMod val="75000"/>
                  </a:schemeClr>
                </a:solidFill>
                <a:latin typeface="Aldine401 BT" panose="02020602060306020A03" pitchFamily="18" charset="0"/>
              </a:rPr>
              <a:t>Classroom Support</a:t>
            </a:r>
          </a:p>
          <a:p>
            <a:endParaRPr lang="en-US" dirty="0"/>
          </a:p>
          <a:p>
            <a:r>
              <a:rPr lang="en-US" dirty="0" smtClean="0"/>
              <a:t>Encouraging the building of strong bonds with classmates and educators creates a sense of connectedness.  That connectedness assures adolescents that people care about them. (CDC, 2025)</a:t>
            </a:r>
            <a:endParaRPr lang="en-US" dirty="0"/>
          </a:p>
        </p:txBody>
      </p:sp>
    </p:spTree>
    <p:extLst>
      <p:ext uri="{BB962C8B-B14F-4D97-AF65-F5344CB8AC3E}">
        <p14:creationId xmlns:p14="http://schemas.microsoft.com/office/powerpoint/2010/main" val="91133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6724" y="195549"/>
            <a:ext cx="2487298" cy="473063"/>
          </a:xfrm>
        </p:spPr>
        <p:txBody>
          <a:bodyPr>
            <a:normAutofit/>
          </a:bodyPr>
          <a:lstStyle/>
          <a:p>
            <a:r>
              <a:rPr lang="fr-FR" sz="2400" b="1" u="sng" dirty="0" err="1" smtClean="0">
                <a:latin typeface="Aldine401 BT" panose="02020602060306020A03" pitchFamily="18" charset="0"/>
              </a:rPr>
              <a:t>Ellie</a:t>
            </a:r>
            <a:r>
              <a:rPr lang="fr-FR" sz="2400" b="1" u="sng" dirty="0" smtClean="0">
                <a:latin typeface="Aldine401 BT" panose="02020602060306020A03" pitchFamily="18" charset="0"/>
              </a:rPr>
              <a:t>: </a:t>
            </a:r>
            <a:r>
              <a:rPr lang="fr-FR" sz="2400" b="1" u="sng" dirty="0" err="1" smtClean="0">
                <a:latin typeface="Aldine401 BT" panose="02020602060306020A03" pitchFamily="18" charset="0"/>
              </a:rPr>
              <a:t>Anxiety</a:t>
            </a:r>
            <a:endParaRPr lang="en-US" sz="2400" b="1" u="sng" dirty="0">
              <a:latin typeface="Aldine401 BT" panose="02020602060306020A03" pitchFamily="18" charset="0"/>
            </a:endParaRPr>
          </a:p>
        </p:txBody>
      </p:sp>
      <p:sp>
        <p:nvSpPr>
          <p:cNvPr id="3" name="Content Placeholder 2"/>
          <p:cNvSpPr>
            <a:spLocks noGrp="1"/>
          </p:cNvSpPr>
          <p:nvPr>
            <p:ph idx="1"/>
          </p:nvPr>
        </p:nvSpPr>
        <p:spPr>
          <a:xfrm>
            <a:off x="6184232" y="747717"/>
            <a:ext cx="5884349" cy="3030506"/>
          </a:xfrm>
        </p:spPr>
        <p:txBody>
          <a:bodyPr>
            <a:noAutofit/>
          </a:bodyPr>
          <a:lstStyle/>
          <a:p>
            <a:pPr marL="0" indent="0">
              <a:buNone/>
            </a:pPr>
            <a:r>
              <a:rPr lang="en-US" sz="1900" dirty="0" smtClean="0">
                <a:latin typeface="BakerSignet BT" panose="020B0502050309030A04" pitchFamily="34" charset="0"/>
              </a:rPr>
              <a:t>Ellie has had to grow up very quickly and very early.  Since her mother and father divorced – her dad chasing the road as a long-haul truck driver, and her mom wrestling with alcoholism – many of the responsibilities of maintaining the home have fallen onto Ellie’s shoulders.  And to her credit, she is meeting them.</a:t>
            </a:r>
            <a:r>
              <a:rPr lang="en-US" sz="1900" dirty="0" smtClean="0">
                <a:latin typeface="BakerSignet BT" panose="020B0502050309030A04" pitchFamily="34" charset="0"/>
              </a:rPr>
              <a:t/>
            </a:r>
            <a:br>
              <a:rPr lang="en-US" sz="1900" dirty="0" smtClean="0">
                <a:latin typeface="BakerSignet BT" panose="020B0502050309030A04" pitchFamily="34" charset="0"/>
              </a:rPr>
            </a:br>
            <a:r>
              <a:rPr lang="en-US" sz="1900" dirty="0" smtClean="0">
                <a:latin typeface="BakerSignet BT" panose="020B0502050309030A04" pitchFamily="34" charset="0"/>
              </a:rPr>
              <a:t/>
            </a:r>
            <a:br>
              <a:rPr lang="en-US" sz="1900" dirty="0" smtClean="0">
                <a:latin typeface="BakerSignet BT" panose="020B0502050309030A04" pitchFamily="34" charset="0"/>
              </a:rPr>
            </a:br>
            <a:r>
              <a:rPr lang="en-US" sz="1900" dirty="0" smtClean="0">
                <a:latin typeface="BakerSignet BT" panose="020B0502050309030A04" pitchFamily="34" charset="0"/>
              </a:rPr>
              <a:t>Ellie cooks, she does grocery shopping for the house, manages the household budget, pays the bills, and more.  One thing she does not get to do much of however, is be a kid. </a:t>
            </a:r>
            <a:endParaRPr lang="en-US" sz="1900" dirty="0" smtClean="0">
              <a:latin typeface="BakerSignet BT" panose="020B0502050309030A04" pitchFamily="34" charset="0"/>
            </a:endParaRPr>
          </a:p>
          <a:p>
            <a:pPr marL="0" indent="0">
              <a:buNone/>
            </a:pPr>
            <a:endParaRPr lang="en-US" sz="1900" dirty="0">
              <a:latin typeface="BakerSignet BT" panose="020B0502050309030A04" pitchFamily="34" charset="0"/>
            </a:endParaRPr>
          </a:p>
          <a:p>
            <a:pPr marL="0" indent="0">
              <a:buNone/>
            </a:pPr>
            <a:endParaRPr lang="en-US" sz="1900" dirty="0">
              <a:latin typeface="BakerSignet BT" panose="020B0502050309030A04" pitchFamily="34"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solidFill>
                  <a:srgbClr val="8BAA00">
                    <a:lumMod val="50000"/>
                  </a:srgbClr>
                </a:solidFill>
              </a:rPr>
              <a:pPr/>
              <a:t>8</a:t>
            </a:fld>
            <a:endParaRPr lang="en-US">
              <a:solidFill>
                <a:srgbClr val="8BAA00">
                  <a:lumMod val="50000"/>
                </a:srgbClr>
              </a:solidFill>
            </a:endParaRPr>
          </a:p>
        </p:txBody>
      </p:sp>
      <p:sp>
        <p:nvSpPr>
          <p:cNvPr id="5" name="Date Placeholder 4"/>
          <p:cNvSpPr>
            <a:spLocks noGrp="1"/>
          </p:cNvSpPr>
          <p:nvPr>
            <p:ph type="dt" sz="half" idx="10"/>
          </p:nvPr>
        </p:nvSpPr>
        <p:spPr/>
        <p:txBody>
          <a:bodyPr/>
          <a:lstStyle/>
          <a:p>
            <a:fld id="{6DD1B487-36FD-4CED-B07A-1A81FC6540B1}" type="datetime1">
              <a:rPr lang="en-US" smtClean="0">
                <a:solidFill>
                  <a:srgbClr val="8BAA00">
                    <a:lumMod val="50000"/>
                  </a:srgbClr>
                </a:solidFill>
              </a:rPr>
              <a:pPr/>
              <a:t>7/28/2025</a:t>
            </a:fld>
            <a:endParaRPr lang="en-US" dirty="0">
              <a:solidFill>
                <a:srgbClr val="8BAA00">
                  <a:lumMod val="50000"/>
                </a:srgbClr>
              </a:solidFill>
            </a:endParaRPr>
          </a:p>
        </p:txBody>
      </p:sp>
      <p:sp>
        <p:nvSpPr>
          <p:cNvPr id="6" name="Footer Placeholder 5"/>
          <p:cNvSpPr>
            <a:spLocks noGrp="1"/>
          </p:cNvSpPr>
          <p:nvPr>
            <p:ph type="ftr" sz="quarter" idx="11"/>
          </p:nvPr>
        </p:nvSpPr>
        <p:spPr>
          <a:xfrm>
            <a:off x="1637716" y="6629400"/>
            <a:ext cx="10554284" cy="228600"/>
          </a:xfrm>
        </p:spPr>
        <p:txBody>
          <a:bodyPr/>
          <a:lstStyle/>
          <a:p>
            <a:r>
              <a:rPr lang="en-US" dirty="0"/>
              <a:t>Impact of Societal and Cultural Issues on the Learner: The Need for Empathy, Understanding, and Support                                                                                          Presented by:   Andres Garcia</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403" y="196396"/>
            <a:ext cx="4642535" cy="6161910"/>
          </a:xfrm>
          <a:prstGeom prst="rect">
            <a:avLst/>
          </a:prstGeom>
        </p:spPr>
      </p:pic>
      <p:sp>
        <p:nvSpPr>
          <p:cNvPr id="10" name="TextBox 9"/>
          <p:cNvSpPr txBox="1"/>
          <p:nvPr/>
        </p:nvSpPr>
        <p:spPr>
          <a:xfrm>
            <a:off x="6057900" y="3213080"/>
            <a:ext cx="6010681" cy="3416320"/>
          </a:xfrm>
          <a:prstGeom prst="rect">
            <a:avLst/>
          </a:prstGeom>
          <a:noFill/>
        </p:spPr>
        <p:txBody>
          <a:bodyPr wrap="square" rtlCol="0">
            <a:spAutoFit/>
          </a:bodyPr>
          <a:lstStyle/>
          <a:p>
            <a:pPr fontAlgn="base"/>
            <a:r>
              <a:rPr lang="en-US" dirty="0" smtClean="0"/>
              <a:t>According to the </a:t>
            </a:r>
            <a:r>
              <a:rPr lang="en-US" dirty="0"/>
              <a:t>International Board of Credentialing and Continuing Education </a:t>
            </a:r>
            <a:r>
              <a:rPr lang="en-US" dirty="0" smtClean="0"/>
              <a:t>Standards, an anxiety disorder can have many different causes.  But they all center around fear and worry.  When a young person is afraid or worried:</a:t>
            </a:r>
            <a:br>
              <a:rPr lang="en-US" dirty="0" smtClean="0"/>
            </a:br>
            <a:endParaRPr lang="en-US" dirty="0" smtClean="0"/>
          </a:p>
          <a:p>
            <a:pPr marL="1200150" lvl="2" indent="-285750" fontAlgn="base">
              <a:buFont typeface="Wingdings" panose="05000000000000000000" pitchFamily="2" charset="2"/>
              <a:buChar char="§"/>
            </a:pPr>
            <a:r>
              <a:rPr lang="en-US" dirty="0" smtClean="0"/>
              <a:t>about a </a:t>
            </a:r>
            <a:r>
              <a:rPr lang="en-US" dirty="0"/>
              <a:t>particular event or area of </a:t>
            </a:r>
            <a:r>
              <a:rPr lang="en-US" dirty="0" smtClean="0"/>
              <a:t>life    </a:t>
            </a:r>
          </a:p>
          <a:p>
            <a:pPr marL="1200150" lvl="2" indent="-285750" fontAlgn="base">
              <a:buFont typeface="Wingdings" panose="05000000000000000000" pitchFamily="2" charset="2"/>
              <a:buChar char="§"/>
            </a:pPr>
            <a:r>
              <a:rPr lang="en-US" dirty="0" smtClean="0"/>
              <a:t>in a way that is </a:t>
            </a:r>
            <a:r>
              <a:rPr lang="en-US" dirty="0"/>
              <a:t>extreme </a:t>
            </a:r>
            <a:r>
              <a:rPr lang="en-US" dirty="0" smtClean="0"/>
              <a:t>or age‐inappropriate</a:t>
            </a:r>
          </a:p>
          <a:p>
            <a:pPr marL="1200150" lvl="2" indent="-285750" fontAlgn="base">
              <a:buFont typeface="Wingdings" panose="05000000000000000000" pitchFamily="2" charset="2"/>
              <a:buChar char="§"/>
            </a:pPr>
            <a:r>
              <a:rPr lang="en-US" dirty="0"/>
              <a:t>i</a:t>
            </a:r>
            <a:r>
              <a:rPr lang="en-US" dirty="0" smtClean="0"/>
              <a:t>n a way that leads to avoidance </a:t>
            </a:r>
            <a:r>
              <a:rPr lang="en-US" dirty="0"/>
              <a:t>of events</a:t>
            </a:r>
          </a:p>
          <a:p>
            <a:pPr marL="1200150" lvl="2" indent="-285750" fontAlgn="base">
              <a:buFont typeface="Wingdings" panose="05000000000000000000" pitchFamily="2" charset="2"/>
              <a:buChar char="§"/>
            </a:pPr>
            <a:r>
              <a:rPr lang="en-US" dirty="0"/>
              <a:t>t</a:t>
            </a:r>
            <a:r>
              <a:rPr lang="en-US" dirty="0" smtClean="0"/>
              <a:t>o the point of significant </a:t>
            </a:r>
            <a:r>
              <a:rPr lang="en-US" dirty="0"/>
              <a:t>distress </a:t>
            </a:r>
            <a:endParaRPr lang="en-US" dirty="0" smtClean="0"/>
          </a:p>
          <a:p>
            <a:pPr marL="1200150" lvl="2" indent="-285750" fontAlgn="base">
              <a:buFont typeface="Wingdings" panose="05000000000000000000" pitchFamily="2" charset="2"/>
              <a:buChar char="§"/>
            </a:pPr>
            <a:r>
              <a:rPr lang="en-US" dirty="0" smtClean="0"/>
              <a:t>and it </a:t>
            </a:r>
            <a:r>
              <a:rPr lang="en-US" dirty="0"/>
              <a:t>interferes significantly </a:t>
            </a:r>
            <a:r>
              <a:rPr lang="en-US" dirty="0" smtClean="0"/>
              <a:t>with daily activities,</a:t>
            </a:r>
            <a:r>
              <a:rPr lang="en-US" dirty="0"/>
              <a:t>	</a:t>
            </a:r>
            <a:r>
              <a:rPr lang="en-US" dirty="0" smtClean="0"/>
              <a:t>	</a:t>
            </a:r>
            <a:endParaRPr lang="en-US" dirty="0"/>
          </a:p>
          <a:p>
            <a:endParaRPr lang="en-US" dirty="0"/>
          </a:p>
        </p:txBody>
      </p:sp>
      <p:sp>
        <p:nvSpPr>
          <p:cNvPr id="11" name="TextBox 10"/>
          <p:cNvSpPr txBox="1"/>
          <p:nvPr/>
        </p:nvSpPr>
        <p:spPr>
          <a:xfrm>
            <a:off x="6209845" y="6173220"/>
            <a:ext cx="5175071" cy="369332"/>
          </a:xfrm>
          <a:prstGeom prst="rect">
            <a:avLst/>
          </a:prstGeom>
          <a:noFill/>
        </p:spPr>
        <p:txBody>
          <a:bodyPr wrap="none" rtlCol="0">
            <a:spAutoFit/>
          </a:bodyPr>
          <a:lstStyle/>
          <a:p>
            <a:r>
              <a:rPr lang="en-US" dirty="0"/>
              <a:t>t</a:t>
            </a:r>
            <a:r>
              <a:rPr lang="en-US" dirty="0" smtClean="0"/>
              <a:t>his experience can trigger anxiety.  (IBECCES, 2019)</a:t>
            </a:r>
            <a:endParaRPr lang="en-US" dirty="0"/>
          </a:p>
        </p:txBody>
      </p:sp>
    </p:spTree>
    <p:extLst>
      <p:ext uri="{BB962C8B-B14F-4D97-AF65-F5344CB8AC3E}">
        <p14:creationId xmlns:p14="http://schemas.microsoft.com/office/powerpoint/2010/main" val="21401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54" y="559017"/>
            <a:ext cx="3509982" cy="473063"/>
          </a:xfrm>
        </p:spPr>
        <p:txBody>
          <a:bodyPr>
            <a:normAutofit fontScale="90000"/>
          </a:bodyPr>
          <a:lstStyle/>
          <a:p>
            <a:r>
              <a:rPr lang="fr-FR" sz="2400" b="1" u="sng" dirty="0" smtClean="0">
                <a:latin typeface="Aldine401 BT" panose="02020602060306020A03" pitchFamily="18" charset="0"/>
              </a:rPr>
              <a:t>Impact on </a:t>
            </a:r>
            <a:r>
              <a:rPr lang="fr-FR" sz="2400" b="1" u="sng" dirty="0" err="1" smtClean="0">
                <a:latin typeface="Aldine401 BT" panose="02020602060306020A03" pitchFamily="18" charset="0"/>
              </a:rPr>
              <a:t>Development</a:t>
            </a:r>
            <a:endParaRPr lang="en-US" sz="2400" b="1" u="sng" dirty="0">
              <a:latin typeface="Aldine401 BT" panose="02020602060306020A03" pitchFamily="18" charset="0"/>
            </a:endParaRPr>
          </a:p>
        </p:txBody>
      </p:sp>
      <p:sp>
        <p:nvSpPr>
          <p:cNvPr id="3" name="Content Placeholder 2"/>
          <p:cNvSpPr>
            <a:spLocks noGrp="1"/>
          </p:cNvSpPr>
          <p:nvPr>
            <p:ph idx="1"/>
          </p:nvPr>
        </p:nvSpPr>
        <p:spPr>
          <a:xfrm>
            <a:off x="453404" y="1272452"/>
            <a:ext cx="6007554" cy="2309991"/>
          </a:xfrm>
        </p:spPr>
        <p:txBody>
          <a:bodyPr>
            <a:noAutofit/>
          </a:bodyPr>
          <a:lstStyle/>
          <a:p>
            <a:pPr fontAlgn="base"/>
            <a:r>
              <a:rPr lang="en-US" sz="1900" dirty="0" smtClean="0">
                <a:latin typeface="Aldine401 BT" panose="02020602060306020A03" pitchFamily="18" charset="0"/>
              </a:rPr>
              <a:t>Anxiety can affect a student’s sleep</a:t>
            </a:r>
            <a:r>
              <a:rPr lang="en-US" sz="1900" dirty="0">
                <a:latin typeface="Aldine401 BT" panose="02020602060306020A03" pitchFamily="18" charset="0"/>
              </a:rPr>
              <a:t>, diet, mental and physical health, self esteem, </a:t>
            </a:r>
            <a:r>
              <a:rPr lang="en-US" sz="1900" dirty="0" smtClean="0">
                <a:latin typeface="Aldine401 BT" panose="02020602060306020A03" pitchFamily="18" charset="0"/>
              </a:rPr>
              <a:t>and social interaction.</a:t>
            </a:r>
          </a:p>
          <a:p>
            <a:pPr fontAlgn="base"/>
            <a:r>
              <a:rPr lang="en-US" sz="1900" dirty="0" smtClean="0">
                <a:latin typeface="Aldine401 BT" panose="02020602060306020A03" pitchFamily="18" charset="0"/>
              </a:rPr>
              <a:t>These effects can lead to poor </a:t>
            </a:r>
            <a:r>
              <a:rPr lang="en-US" sz="1900" dirty="0">
                <a:latin typeface="Aldine401 BT" panose="02020602060306020A03" pitchFamily="18" charset="0"/>
              </a:rPr>
              <a:t>academic performance and resistance to anything school-related. </a:t>
            </a:r>
            <a:endParaRPr lang="en-US" sz="1900" dirty="0" smtClean="0">
              <a:latin typeface="Aldine401 BT" panose="02020602060306020A03" pitchFamily="18" charset="0"/>
            </a:endParaRPr>
          </a:p>
          <a:p>
            <a:pPr fontAlgn="base"/>
            <a:r>
              <a:rPr lang="en-US" sz="1900" dirty="0" smtClean="0">
                <a:latin typeface="Aldine401 BT" panose="02020602060306020A03" pitchFamily="18" charset="0"/>
              </a:rPr>
              <a:t>This </a:t>
            </a:r>
            <a:r>
              <a:rPr lang="en-US" sz="1900" dirty="0">
                <a:latin typeface="Aldine401 BT" panose="02020602060306020A03" pitchFamily="18" charset="0"/>
              </a:rPr>
              <a:t>can include lack of </a:t>
            </a:r>
            <a:r>
              <a:rPr lang="en-US" sz="1900" dirty="0" smtClean="0">
                <a:latin typeface="Aldine401 BT" panose="02020602060306020A03" pitchFamily="18" charset="0"/>
              </a:rPr>
              <a:t>engagement, </a:t>
            </a:r>
            <a:r>
              <a:rPr lang="en-US" sz="1900" dirty="0">
                <a:latin typeface="Aldine401 BT" panose="02020602060306020A03" pitchFamily="18" charset="0"/>
              </a:rPr>
              <a:t>poor </a:t>
            </a:r>
            <a:r>
              <a:rPr lang="en-US" sz="1900" dirty="0" smtClean="0">
                <a:latin typeface="Aldine401 BT" panose="02020602060306020A03" pitchFamily="18" charset="0"/>
              </a:rPr>
              <a:t>relationships,  </a:t>
            </a:r>
            <a:r>
              <a:rPr lang="en-US" sz="1900" dirty="0">
                <a:latin typeface="Aldine401 BT" panose="02020602060306020A03" pitchFamily="18" charset="0"/>
              </a:rPr>
              <a:t>disinterest in pursuing passions and planning for the </a:t>
            </a:r>
            <a:r>
              <a:rPr lang="en-US" sz="1900" dirty="0" smtClean="0">
                <a:latin typeface="Aldine401 BT" panose="02020602060306020A03" pitchFamily="18" charset="0"/>
              </a:rPr>
              <a:t>future, poor working memory</a:t>
            </a:r>
          </a:p>
          <a:p>
            <a:pPr fontAlgn="base"/>
            <a:r>
              <a:rPr lang="en-US" sz="1900" dirty="0" smtClean="0">
                <a:latin typeface="Aldine401 BT" panose="02020602060306020A03" pitchFamily="18" charset="0"/>
              </a:rPr>
              <a:t>Students </a:t>
            </a:r>
            <a:r>
              <a:rPr lang="en-US" sz="1900" dirty="0">
                <a:latin typeface="Aldine401 BT" panose="02020602060306020A03" pitchFamily="18" charset="0"/>
              </a:rPr>
              <a:t>with a high level of anxiety </a:t>
            </a:r>
            <a:r>
              <a:rPr lang="en-US" sz="1900" dirty="0">
                <a:latin typeface="Aldine401 BT" panose="02020602060306020A03" pitchFamily="18" charset="0"/>
                <a:hlinkClick r:id="rId2"/>
              </a:rPr>
              <a:t>score lower on IQ and achievement tests</a:t>
            </a:r>
            <a:r>
              <a:rPr lang="en-US" sz="1900" dirty="0">
                <a:latin typeface="Aldine401 BT" panose="02020602060306020A03" pitchFamily="18" charset="0"/>
              </a:rPr>
              <a:t> than their peers.</a:t>
            </a:r>
          </a:p>
          <a:p>
            <a:pPr marL="0" indent="0">
              <a:buNone/>
            </a:pPr>
            <a:r>
              <a:rPr lang="en-US" sz="1900" dirty="0" smtClean="0">
                <a:latin typeface="Aldine401 BT" panose="02020602060306020A03" pitchFamily="18" charset="0"/>
              </a:rPr>
              <a:t>. (IBCCES, 2019)</a:t>
            </a:r>
            <a:endParaRPr lang="en-US" sz="1900" dirty="0" smtClean="0">
              <a:latin typeface="Aldine401 BT" panose="02020602060306020A03" pitchFamily="18" charset="0"/>
            </a:endParaRPr>
          </a:p>
          <a:p>
            <a:pPr marL="0" indent="0">
              <a:buNone/>
            </a:pPr>
            <a:endParaRPr lang="en-US" sz="1900" dirty="0" smtClean="0">
              <a:latin typeface="Aldine401 BT" panose="02020602060306020A03" pitchFamily="18" charset="0"/>
            </a:endParaRPr>
          </a:p>
          <a:p>
            <a:pPr marL="0" indent="0">
              <a:buNone/>
            </a:pPr>
            <a:r>
              <a:rPr lang="en-US" sz="1900" dirty="0">
                <a:latin typeface="Aldine401 BT" panose="02020602060306020A03" pitchFamily="18" charset="0"/>
              </a:rPr>
              <a:t> </a:t>
            </a:r>
            <a:endParaRPr lang="en-US" sz="1900" dirty="0">
              <a:latin typeface="Aldine401 BT" panose="02020602060306020A03" pitchFamily="18" charset="0"/>
            </a:endParaRPr>
          </a:p>
        </p:txBody>
      </p:sp>
      <p:sp>
        <p:nvSpPr>
          <p:cNvPr id="4" name="Slide Number Placeholder 3"/>
          <p:cNvSpPr>
            <a:spLocks noGrp="1"/>
          </p:cNvSpPr>
          <p:nvPr>
            <p:ph type="sldNum" sz="quarter" idx="12"/>
          </p:nvPr>
        </p:nvSpPr>
        <p:spPr/>
        <p:txBody>
          <a:bodyPr/>
          <a:lstStyle/>
          <a:p>
            <a:fld id="{9CD8D479-8942-46E8-A226-A4E01F7A105C}" type="slidenum">
              <a:rPr lang="en-US" smtClean="0">
                <a:solidFill>
                  <a:srgbClr val="8BAA00">
                    <a:lumMod val="50000"/>
                  </a:srgbClr>
                </a:solidFill>
              </a:rPr>
              <a:pPr/>
              <a:t>9</a:t>
            </a:fld>
            <a:endParaRPr lang="en-US">
              <a:solidFill>
                <a:srgbClr val="8BAA00">
                  <a:lumMod val="50000"/>
                </a:srgbClr>
              </a:solidFill>
            </a:endParaRPr>
          </a:p>
        </p:txBody>
      </p:sp>
      <p:sp>
        <p:nvSpPr>
          <p:cNvPr id="5" name="Date Placeholder 4"/>
          <p:cNvSpPr>
            <a:spLocks noGrp="1"/>
          </p:cNvSpPr>
          <p:nvPr>
            <p:ph type="dt" sz="half" idx="10"/>
          </p:nvPr>
        </p:nvSpPr>
        <p:spPr/>
        <p:txBody>
          <a:bodyPr/>
          <a:lstStyle/>
          <a:p>
            <a:fld id="{6DD1B487-36FD-4CED-B07A-1A81FC6540B1}" type="datetime1">
              <a:rPr lang="en-US" smtClean="0">
                <a:solidFill>
                  <a:srgbClr val="8BAA00">
                    <a:lumMod val="50000"/>
                  </a:srgbClr>
                </a:solidFill>
              </a:rPr>
              <a:pPr/>
              <a:t>7/28/2025</a:t>
            </a:fld>
            <a:endParaRPr lang="en-US" dirty="0">
              <a:solidFill>
                <a:srgbClr val="8BAA00">
                  <a:lumMod val="50000"/>
                </a:srgbClr>
              </a:solidFill>
            </a:endParaRPr>
          </a:p>
        </p:txBody>
      </p:sp>
      <p:sp>
        <p:nvSpPr>
          <p:cNvPr id="6" name="Footer Placeholder 5"/>
          <p:cNvSpPr>
            <a:spLocks noGrp="1"/>
          </p:cNvSpPr>
          <p:nvPr>
            <p:ph type="ftr" sz="quarter" idx="11"/>
          </p:nvPr>
        </p:nvSpPr>
        <p:spPr>
          <a:xfrm>
            <a:off x="1637716" y="6629400"/>
            <a:ext cx="10554284" cy="228600"/>
          </a:xfrm>
        </p:spPr>
        <p:txBody>
          <a:bodyPr/>
          <a:lstStyle/>
          <a:p>
            <a:r>
              <a:rPr lang="en-US" dirty="0"/>
              <a:t>Impact of Societal and Cultural Issues on the Learner: The Need for Empathy, Understanding, and Support                                                                                          Presented by:   Andres Garcia</a:t>
            </a:r>
            <a:endParaRPr lang="en-US" dirty="0"/>
          </a:p>
        </p:txBody>
      </p:sp>
      <p:sp>
        <p:nvSpPr>
          <p:cNvPr id="10" name="TextBox 9"/>
          <p:cNvSpPr txBox="1"/>
          <p:nvPr/>
        </p:nvSpPr>
        <p:spPr>
          <a:xfrm>
            <a:off x="732716" y="5335206"/>
            <a:ext cx="4178930" cy="1200329"/>
          </a:xfrm>
          <a:prstGeom prst="rect">
            <a:avLst/>
          </a:prstGeom>
          <a:noFill/>
        </p:spPr>
        <p:txBody>
          <a:bodyPr wrap="square" rtlCol="0">
            <a:spAutoFit/>
          </a:bodyPr>
          <a:lstStyle/>
          <a:p>
            <a:pPr marL="285750" indent="-285750">
              <a:buFont typeface="Wingdings" panose="05000000000000000000" pitchFamily="2" charset="2"/>
              <a:buChar char="§"/>
            </a:pPr>
            <a:r>
              <a:rPr lang="en-US" dirty="0" smtClean="0">
                <a:solidFill>
                  <a:srgbClr val="4D3E2F"/>
                </a:solidFill>
              </a:rPr>
              <a:t>National Alliance on Mental Illness (NAMI) of Corpus Christi: </a:t>
            </a:r>
            <a:r>
              <a:rPr lang="en-US" dirty="0">
                <a:hlinkClick r:id="rId3"/>
              </a:rPr>
              <a:t>361-510-6939</a:t>
            </a:r>
            <a:endParaRPr lang="en-US" dirty="0" smtClean="0"/>
          </a:p>
          <a:p>
            <a:r>
              <a:rPr lang="en-US" u="sng" dirty="0" smtClean="0">
                <a:solidFill>
                  <a:schemeClr val="accent2"/>
                </a:solidFill>
              </a:rPr>
              <a:t>https</a:t>
            </a:r>
            <a:r>
              <a:rPr lang="en-US" u="sng" dirty="0">
                <a:solidFill>
                  <a:schemeClr val="accent2"/>
                </a:solidFill>
              </a:rPr>
              <a:t>://</a:t>
            </a:r>
            <a:r>
              <a:rPr lang="en-US" u="sng" dirty="0" smtClean="0">
                <a:solidFill>
                  <a:schemeClr val="accent2"/>
                </a:solidFill>
              </a:rPr>
              <a:t>namigcc.org/about-nami-greater-corpus-christi</a:t>
            </a:r>
            <a:r>
              <a:rPr lang="en-US" u="sng" dirty="0">
                <a:solidFill>
                  <a:schemeClr val="accent2"/>
                </a:solidFill>
              </a:rPr>
              <a:t>/</a:t>
            </a:r>
            <a:endParaRPr lang="en-US" u="sng" dirty="0" smtClean="0">
              <a:solidFill>
                <a:schemeClr val="accent2"/>
              </a:solidFill>
            </a:endParaRPr>
          </a:p>
        </p:txBody>
      </p:sp>
      <p:sp>
        <p:nvSpPr>
          <p:cNvPr id="11" name="Title 1"/>
          <p:cNvSpPr txBox="1">
            <a:spLocks/>
          </p:cNvSpPr>
          <p:nvPr/>
        </p:nvSpPr>
        <p:spPr>
          <a:xfrm>
            <a:off x="4473181" y="4768278"/>
            <a:ext cx="4918585" cy="473063"/>
          </a:xfrm>
          <a:prstGeom prst="rect">
            <a:avLst/>
          </a:prstGeom>
        </p:spPr>
        <p:txBody>
          <a:bodyPr vert="horz" lIns="91440" tIns="45720" rIns="91440" bIns="45720" rtlCol="0" anchor="b">
            <a:normAutofit fontScale="97500"/>
          </a:bodyPr>
          <a:lstStyle>
            <a:lvl1pPr algn="l" defTabSz="914400" rtl="0" eaLnBrk="1" latinLnBrk="0" hangingPunct="1">
              <a:spcBef>
                <a:spcPct val="0"/>
              </a:spcBef>
              <a:buNone/>
              <a:defRPr sz="3400" kern="1200">
                <a:solidFill>
                  <a:schemeClr val="accent1">
                    <a:lumMod val="75000"/>
                  </a:schemeClr>
                </a:solidFill>
                <a:latin typeface="+mj-lt"/>
                <a:ea typeface="+mj-ea"/>
                <a:cs typeface="+mj-cs"/>
              </a:defRPr>
            </a:lvl1pPr>
          </a:lstStyle>
          <a:p>
            <a:r>
              <a:rPr lang="en-US" sz="2400" b="1" u="sng" dirty="0" smtClean="0">
                <a:solidFill>
                  <a:srgbClr val="8BAA00">
                    <a:lumMod val="75000"/>
                  </a:srgbClr>
                </a:solidFill>
                <a:latin typeface="Aldine401 BT" panose="02020602060306020A03" pitchFamily="18" charset="0"/>
              </a:rPr>
              <a:t>Resources for Assistance</a:t>
            </a:r>
            <a:endParaRPr lang="en-US" sz="2400" b="1" u="sng" dirty="0">
              <a:solidFill>
                <a:srgbClr val="8BAA00">
                  <a:lumMod val="75000"/>
                </a:srgbClr>
              </a:solidFill>
              <a:latin typeface="Aldine401 BT" panose="02020602060306020A03" pitchFamily="18" charset="0"/>
            </a:endParaRPr>
          </a:p>
        </p:txBody>
      </p:sp>
      <p:sp>
        <p:nvSpPr>
          <p:cNvPr id="12" name="TextBox 11"/>
          <p:cNvSpPr txBox="1"/>
          <p:nvPr/>
        </p:nvSpPr>
        <p:spPr>
          <a:xfrm>
            <a:off x="6986742" y="447392"/>
            <a:ext cx="4810047" cy="4893647"/>
          </a:xfrm>
          <a:prstGeom prst="rect">
            <a:avLst/>
          </a:prstGeom>
          <a:noFill/>
        </p:spPr>
        <p:txBody>
          <a:bodyPr wrap="square" rtlCol="0">
            <a:spAutoFit/>
          </a:bodyPr>
          <a:lstStyle/>
          <a:p>
            <a:r>
              <a:rPr lang="en-US" sz="2400" b="1" u="sng" dirty="0" smtClean="0">
                <a:solidFill>
                  <a:srgbClr val="8BAA00">
                    <a:lumMod val="75000"/>
                  </a:srgbClr>
                </a:solidFill>
                <a:latin typeface="Aldine401 BT" panose="02020602060306020A03" pitchFamily="18" charset="0"/>
              </a:rPr>
              <a:t>Classroom Support</a:t>
            </a:r>
          </a:p>
          <a:p>
            <a:endParaRPr lang="en-US" dirty="0">
              <a:solidFill>
                <a:srgbClr val="4D3E2F"/>
              </a:solidFill>
            </a:endParaRPr>
          </a:p>
          <a:p>
            <a:r>
              <a:rPr lang="en-US" u="sng" dirty="0" smtClean="0">
                <a:solidFill>
                  <a:srgbClr val="4D3E2F"/>
                </a:solidFill>
              </a:rPr>
              <a:t>Emotional Support</a:t>
            </a:r>
            <a:r>
              <a:rPr lang="en-US" dirty="0" smtClean="0">
                <a:solidFill>
                  <a:srgbClr val="4D3E2F"/>
                </a:solidFill>
              </a:rPr>
              <a:t>: Allow student to use anxiety  reducing techniques or self-calming objects</a:t>
            </a:r>
          </a:p>
          <a:p>
            <a:endParaRPr lang="en-US" dirty="0">
              <a:solidFill>
                <a:srgbClr val="4D3E2F"/>
              </a:solidFill>
            </a:endParaRPr>
          </a:p>
          <a:p>
            <a:r>
              <a:rPr lang="en-US" u="sng" dirty="0" smtClean="0">
                <a:solidFill>
                  <a:srgbClr val="4D3E2F"/>
                </a:solidFill>
              </a:rPr>
              <a:t>Classroom Routines</a:t>
            </a:r>
            <a:r>
              <a:rPr lang="en-US" dirty="0" smtClean="0">
                <a:solidFill>
                  <a:srgbClr val="4D3E2F"/>
                </a:solidFill>
              </a:rPr>
              <a:t>: </a:t>
            </a:r>
            <a:r>
              <a:rPr lang="en-US" dirty="0" smtClean="0"/>
              <a:t>Give </a:t>
            </a:r>
            <a:r>
              <a:rPr lang="en-US" dirty="0"/>
              <a:t>advance notice of planned substitute teachers</a:t>
            </a:r>
            <a:r>
              <a:rPr lang="en-US" dirty="0" smtClean="0"/>
              <a:t>, changes </a:t>
            </a:r>
            <a:r>
              <a:rPr lang="en-US" dirty="0"/>
              <a:t>in routine, or </a:t>
            </a:r>
            <a:r>
              <a:rPr lang="en-US" dirty="0" smtClean="0"/>
              <a:t>transitions. Provide </a:t>
            </a:r>
            <a:r>
              <a:rPr lang="en-US" dirty="0"/>
              <a:t>a signal before calling on the student and a </a:t>
            </a:r>
            <a:r>
              <a:rPr lang="en-US" dirty="0" smtClean="0"/>
              <a:t>signal for </a:t>
            </a:r>
            <a:r>
              <a:rPr lang="en-US" dirty="0"/>
              <a:t>the student to opt out of </a:t>
            </a:r>
            <a:r>
              <a:rPr lang="en-US" dirty="0" smtClean="0"/>
              <a:t>answering if not up to it.</a:t>
            </a:r>
          </a:p>
          <a:p>
            <a:endParaRPr lang="en-US" dirty="0"/>
          </a:p>
          <a:p>
            <a:r>
              <a:rPr lang="en-US" u="sng" dirty="0" smtClean="0"/>
              <a:t>Classwork</a:t>
            </a:r>
            <a:r>
              <a:rPr lang="en-US" dirty="0" smtClean="0"/>
              <a:t>:  Exempt </a:t>
            </a:r>
            <a:r>
              <a:rPr lang="en-US" dirty="0"/>
              <a:t>the student from reading aloud or </a:t>
            </a:r>
            <a:r>
              <a:rPr lang="en-US" dirty="0" smtClean="0"/>
              <a:t>presenting work </a:t>
            </a:r>
            <a:r>
              <a:rPr lang="en-US" dirty="0"/>
              <a:t>in front of the class</a:t>
            </a:r>
            <a:r>
              <a:rPr lang="en-US" dirty="0" smtClean="0"/>
              <a:t>. Give </a:t>
            </a:r>
            <a:r>
              <a:rPr lang="en-US" dirty="0"/>
              <a:t>extended time on tests and/or a separate </a:t>
            </a:r>
            <a:r>
              <a:rPr lang="en-US" dirty="0" smtClean="0"/>
              <a:t>test-taking space.  (Understood, 2025)</a:t>
            </a:r>
            <a:endParaRPr lang="en-US" dirty="0"/>
          </a:p>
          <a:p>
            <a:endParaRPr lang="en-US" dirty="0"/>
          </a:p>
          <a:p>
            <a:endParaRPr lang="en-US" dirty="0">
              <a:solidFill>
                <a:srgbClr val="4D3E2F"/>
              </a:solidFill>
            </a:endParaRPr>
          </a:p>
        </p:txBody>
      </p:sp>
      <p:sp>
        <p:nvSpPr>
          <p:cNvPr id="7" name="TextBox 6"/>
          <p:cNvSpPr txBox="1"/>
          <p:nvPr/>
        </p:nvSpPr>
        <p:spPr>
          <a:xfrm>
            <a:off x="5896841" y="5335206"/>
            <a:ext cx="6188489" cy="923330"/>
          </a:xfrm>
          <a:prstGeom prst="rect">
            <a:avLst/>
          </a:prstGeom>
          <a:noFill/>
        </p:spPr>
        <p:txBody>
          <a:bodyPr wrap="none" rtlCol="0">
            <a:spAutoFit/>
          </a:bodyPr>
          <a:lstStyle/>
          <a:p>
            <a:pPr marL="285750" indent="-285750">
              <a:buFont typeface="Wingdings" panose="05000000000000000000" pitchFamily="2" charset="2"/>
              <a:buChar char="§"/>
            </a:pPr>
            <a:r>
              <a:rPr lang="en-US" dirty="0" smtClean="0"/>
              <a:t>Nueces Center for Mental Health and Intellectual Disabilities</a:t>
            </a:r>
          </a:p>
          <a:p>
            <a:r>
              <a:rPr lang="en-US" dirty="0"/>
              <a:t> </a:t>
            </a:r>
            <a:r>
              <a:rPr lang="en-US" dirty="0" smtClean="0"/>
              <a:t>     (NCMHID): 361-886-6900,</a:t>
            </a:r>
          </a:p>
          <a:p>
            <a:r>
              <a:rPr lang="en-US" u="sng" dirty="0" smtClean="0">
                <a:solidFill>
                  <a:schemeClr val="accent2">
                    <a:lumMod val="75000"/>
                  </a:schemeClr>
                </a:solidFill>
              </a:rPr>
              <a:t>https</a:t>
            </a:r>
            <a:r>
              <a:rPr lang="en-US" u="sng" dirty="0">
                <a:solidFill>
                  <a:schemeClr val="accent2">
                    <a:lumMod val="75000"/>
                  </a:schemeClr>
                </a:solidFill>
              </a:rPr>
              <a:t>://www.ncmhid.org/crisis-intervention</a:t>
            </a:r>
          </a:p>
        </p:txBody>
      </p:sp>
    </p:spTree>
    <p:extLst>
      <p:ext uri="{BB962C8B-B14F-4D97-AF65-F5344CB8AC3E}">
        <p14:creationId xmlns:p14="http://schemas.microsoft.com/office/powerpoint/2010/main" val="136683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cology 16x9">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 ecology education photo presentation.potx" id="{C2041BFC-79DD-469A-9C9C-CE3A45FF64F3}" vid="{F6D325B2-35D9-40C5-B4CD-C0A8483D5659}"/>
    </a:ext>
  </a:extLst>
</a:theme>
</file>

<file path=ppt/theme/theme2.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Nature ecology education photo presentation</Template>
  <TotalTime>2476</TotalTime>
  <Words>2931</Words>
  <Application>Microsoft Office PowerPoint</Application>
  <PresentationFormat>Widescreen</PresentationFormat>
  <Paragraphs>270</Paragraphs>
  <Slides>17</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Aldine401 BT</vt:lpstr>
      <vt:lpstr>Arial</vt:lpstr>
      <vt:lpstr>BakerSignet BT</vt:lpstr>
      <vt:lpstr>Corbel</vt:lpstr>
      <vt:lpstr>Wingdings</vt:lpstr>
      <vt:lpstr>Ecology 16x9</vt:lpstr>
      <vt:lpstr>Impact of  Societal and Cultural Issues on the Learner</vt:lpstr>
      <vt:lpstr>Introduction: We All Hurt Sometimes</vt:lpstr>
      <vt:lpstr>Nelly: Poverty and Complex Trauma</vt:lpstr>
      <vt:lpstr>Poverty and Academic Performance</vt:lpstr>
      <vt:lpstr>Classroom Supports</vt:lpstr>
      <vt:lpstr>Symptoms of Teen Depression</vt:lpstr>
      <vt:lpstr>Impact on Development</vt:lpstr>
      <vt:lpstr>Ellie: Anxiety</vt:lpstr>
      <vt:lpstr>Impact on Development</vt:lpstr>
      <vt:lpstr>Ian: Overcoming Child Neglect</vt:lpstr>
      <vt:lpstr>Impact on Development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of  Societal and Cultural Issues on the Learner</dc:title>
  <dc:creator>drew</dc:creator>
  <cp:lastModifiedBy>drew</cp:lastModifiedBy>
  <cp:revision>93</cp:revision>
  <cp:lastPrinted>2025-07-28T17:50:26Z</cp:lastPrinted>
  <dcterms:created xsi:type="dcterms:W3CDTF">2025-07-27T04:08:16Z</dcterms:created>
  <dcterms:modified xsi:type="dcterms:W3CDTF">2025-07-29T06:27:35Z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